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67" r:id="rId5"/>
    <p:sldId id="259" r:id="rId6"/>
    <p:sldId id="266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827" autoAdjust="0"/>
  </p:normalViewPr>
  <p:slideViewPr>
    <p:cSldViewPr>
      <p:cViewPr varScale="1">
        <p:scale>
          <a:sx n="112" d="100"/>
          <a:sy n="112" d="100"/>
        </p:scale>
        <p:origin x="-660" y="-90"/>
      </p:cViewPr>
      <p:guideLst>
        <p:guide orient="horz" pos="531"/>
        <p:guide pos="1973"/>
        <p:guide pos="5602"/>
        <p:guide pos="378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362500-847F-41C1-BD65-776076F30D19}" type="datetimeFigureOut">
              <a:rPr lang="ru-RU" smtClean="0"/>
              <a:t>04.10.2013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70F809-8316-4B31-88C7-A9AE79D556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7897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0F809-8316-4B31-88C7-A9AE79D556F5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10846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3CED0-C9AF-4597-A70B-261994F5ACDF}" type="datetimeFigureOut">
              <a:rPr lang="ru-RU" smtClean="0"/>
              <a:t>04.10.2013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689FD-E0FA-4791-A437-776D2EDFF1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291098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3CED0-C9AF-4597-A70B-261994F5ACDF}" type="datetimeFigureOut">
              <a:rPr lang="ru-RU" smtClean="0"/>
              <a:t>04.10.2013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689FD-E0FA-4791-A437-776D2EDFF1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6152316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3CED0-C9AF-4597-A70B-261994F5ACDF}" type="datetimeFigureOut">
              <a:rPr lang="ru-RU" smtClean="0"/>
              <a:t>04.10.2013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689FD-E0FA-4791-A437-776D2EDFF1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12531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3CED0-C9AF-4597-A70B-261994F5ACDF}" type="datetimeFigureOut">
              <a:rPr lang="ru-RU" smtClean="0"/>
              <a:t>04.10.2013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689FD-E0FA-4791-A437-776D2EDFF1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572340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3CED0-C9AF-4597-A70B-261994F5ACDF}" type="datetimeFigureOut">
              <a:rPr lang="ru-RU" smtClean="0"/>
              <a:t>04.10.2013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689FD-E0FA-4791-A437-776D2EDFF1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7212699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3CED0-C9AF-4597-A70B-261994F5ACDF}" type="datetimeFigureOut">
              <a:rPr lang="ru-RU" smtClean="0"/>
              <a:t>04.10.2013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689FD-E0FA-4791-A437-776D2EDFF1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2796059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3CED0-C9AF-4597-A70B-261994F5ACDF}" type="datetimeFigureOut">
              <a:rPr lang="ru-RU" smtClean="0"/>
              <a:t>04.10.2013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689FD-E0FA-4791-A437-776D2EDFF1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8456909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3CED0-C9AF-4597-A70B-261994F5ACDF}" type="datetimeFigureOut">
              <a:rPr lang="ru-RU" smtClean="0"/>
              <a:t>04.10.2013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689FD-E0FA-4791-A437-776D2EDFF1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5768121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3CED0-C9AF-4597-A70B-261994F5ACDF}" type="datetimeFigureOut">
              <a:rPr lang="ru-RU" smtClean="0"/>
              <a:t>04.10.2013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689FD-E0FA-4791-A437-776D2EDFF1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3865007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3CED0-C9AF-4597-A70B-261994F5ACDF}" type="datetimeFigureOut">
              <a:rPr lang="ru-RU" smtClean="0"/>
              <a:t>04.10.2013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689FD-E0FA-4791-A437-776D2EDFF1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9675911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3CED0-C9AF-4597-A70B-261994F5ACDF}" type="datetimeFigureOut">
              <a:rPr lang="ru-RU" smtClean="0"/>
              <a:t>04.10.2013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689FD-E0FA-4791-A437-776D2EDFF1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2928122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63CED0-C9AF-4597-A70B-261994F5ACDF}" type="datetimeFigureOut">
              <a:rPr lang="ru-RU" smtClean="0"/>
              <a:t>04.10.2013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6689FD-E0FA-4791-A437-776D2EDFF1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054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6.png"/><Relationship Id="rId3" Type="http://schemas.openxmlformats.org/officeDocument/2006/relationships/image" Target="../media/image8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52.png"/><Relationship Id="rId10" Type="http://schemas.openxmlformats.org/officeDocument/2006/relationships/image" Target="../media/image51.png"/><Relationship Id="rId9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1560" y="339502"/>
            <a:ext cx="777686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b="1" dirty="0" smtClean="0">
                <a:solidFill>
                  <a:schemeClr val="tx2"/>
                </a:solidFill>
              </a:rPr>
              <a:t>Первый</a:t>
            </a:r>
            <a:r>
              <a:rPr lang="en-US" sz="5000" b="1" dirty="0" smtClean="0">
                <a:solidFill>
                  <a:schemeClr val="tx2"/>
                </a:solidFill>
              </a:rPr>
              <a:t> </a:t>
            </a:r>
            <a:r>
              <a:rPr lang="ru-RU" sz="5000" b="1" dirty="0" smtClean="0">
                <a:solidFill>
                  <a:schemeClr val="tx2"/>
                </a:solidFill>
              </a:rPr>
              <a:t>закон Ньютона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851920" y="1454122"/>
            <a:ext cx="496855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Не знаю, чем я могу казаться миру, но сам себе я кажусь только мальчиком, играющим на берегу, развлекающимся тем, что от поры до времени отыскиваю камушек более цветистый, чем обыкновенно, или красивую раковину, в то время как великий океан истины расстилается передо мною неисследованным.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516845" y="3485447"/>
            <a:ext cx="1303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И. Ньютон</a:t>
            </a:r>
            <a:endParaRPr lang="ru-RU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876" y="1345874"/>
            <a:ext cx="2314530" cy="30423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25444042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01377" y="267494"/>
            <a:ext cx="19351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chemeClr val="tx2"/>
                </a:solidFill>
              </a:rPr>
              <a:t>Механика</a:t>
            </a:r>
            <a:endParaRPr lang="ru-RU" sz="3200" dirty="0">
              <a:solidFill>
                <a:schemeClr val="tx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66698" y="959543"/>
            <a:ext cx="20213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</a:rPr>
              <a:t>Кинематика</a:t>
            </a:r>
            <a:endParaRPr lang="ru-RU" sz="2800" dirty="0">
              <a:solidFill>
                <a:schemeClr val="tx2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12160" y="959543"/>
            <a:ext cx="17423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</a:rPr>
              <a:t>Динамика</a:t>
            </a:r>
            <a:endParaRPr lang="ru-RU" sz="2800" dirty="0">
              <a:solidFill>
                <a:schemeClr val="tx2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27685" y="2318575"/>
            <a:ext cx="30913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rgbClr val="C00000"/>
                </a:solidFill>
              </a:rPr>
              <a:t>Что? Где? Когда? </a:t>
            </a:r>
            <a:r>
              <a:rPr lang="ru-RU" sz="2400" dirty="0" smtClean="0">
                <a:solidFill>
                  <a:srgbClr val="C00000"/>
                </a:solidFill>
              </a:rPr>
              <a:t>Как</a:t>
            </a:r>
            <a:r>
              <a:rPr lang="ru-RU" sz="2400" dirty="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222121" y="2339591"/>
            <a:ext cx="13224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rgbClr val="C00000"/>
                </a:solidFill>
              </a:rPr>
              <a:t>Почему?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024391" y="1410877"/>
            <a:ext cx="374441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/>
              <a:t>раздел </a:t>
            </a:r>
            <a:r>
              <a:rPr lang="ru-RU" sz="2000" dirty="0"/>
              <a:t>механики, в котором изучается движение тел с учетом их взаимодействия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46823" y="1399843"/>
            <a:ext cx="370996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/>
              <a:t>раздел механики, изучающий движения тел, без рассмотрения причин движения</a:t>
            </a:r>
            <a:endParaRPr lang="ru-RU" sz="2000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2623702"/>
            <a:ext cx="2226789" cy="1820401"/>
          </a:xfrm>
          <a:prstGeom prst="rect">
            <a:avLst/>
          </a:prstGeom>
        </p:spPr>
      </p:pic>
      <p:grpSp>
        <p:nvGrpSpPr>
          <p:cNvPr id="16" name="Группа 15"/>
          <p:cNvGrpSpPr/>
          <p:nvPr/>
        </p:nvGrpSpPr>
        <p:grpSpPr>
          <a:xfrm>
            <a:off x="860148" y="2851654"/>
            <a:ext cx="2499142" cy="1872209"/>
            <a:chOff x="-1240566" y="23438"/>
            <a:chExt cx="2499142" cy="1872209"/>
          </a:xfrm>
        </p:grpSpPr>
        <p:sp>
          <p:nvSpPr>
            <p:cNvPr id="2" name="Скругленный прямоугольник 1"/>
            <p:cNvSpPr/>
            <p:nvPr/>
          </p:nvSpPr>
          <p:spPr>
            <a:xfrm>
              <a:off x="-1240566" y="23438"/>
              <a:ext cx="2481131" cy="1872209"/>
            </a:xfrm>
            <a:prstGeom prst="roundRect">
              <a:avLst/>
            </a:prstGeom>
            <a:solidFill>
              <a:schemeClr val="tx2">
                <a:lumMod val="5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" name="4-конечная звезда 2"/>
            <p:cNvSpPr/>
            <p:nvPr/>
          </p:nvSpPr>
          <p:spPr>
            <a:xfrm>
              <a:off x="-612576" y="559881"/>
              <a:ext cx="216024" cy="201265"/>
            </a:xfrm>
            <a:prstGeom prst="star4">
              <a:avLst/>
            </a:prstGeom>
            <a:solidFill>
              <a:schemeClr val="bg1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4-конечная звезда 16"/>
            <p:cNvSpPr/>
            <p:nvPr/>
          </p:nvSpPr>
          <p:spPr>
            <a:xfrm>
              <a:off x="-900608" y="195486"/>
              <a:ext cx="396044" cy="382515"/>
            </a:xfrm>
            <a:prstGeom prst="star4">
              <a:avLst/>
            </a:prstGeom>
            <a:solidFill>
              <a:schemeClr val="bg1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4-конечная звезда 17"/>
            <p:cNvSpPr/>
            <p:nvPr/>
          </p:nvSpPr>
          <p:spPr>
            <a:xfrm>
              <a:off x="-938447" y="1019888"/>
              <a:ext cx="216024" cy="201265"/>
            </a:xfrm>
            <a:prstGeom prst="star4">
              <a:avLst/>
            </a:prstGeom>
            <a:solidFill>
              <a:schemeClr val="bg1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4-конечная звезда 18"/>
            <p:cNvSpPr/>
            <p:nvPr/>
          </p:nvSpPr>
          <p:spPr>
            <a:xfrm>
              <a:off x="-504564" y="1310082"/>
              <a:ext cx="216024" cy="201265"/>
            </a:xfrm>
            <a:prstGeom prst="star4">
              <a:avLst/>
            </a:prstGeom>
            <a:solidFill>
              <a:schemeClr val="bg1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4-конечная звезда 19"/>
            <p:cNvSpPr/>
            <p:nvPr/>
          </p:nvSpPr>
          <p:spPr>
            <a:xfrm>
              <a:off x="-396553" y="852269"/>
              <a:ext cx="329805" cy="230507"/>
            </a:xfrm>
            <a:prstGeom prst="star4">
              <a:avLst/>
            </a:prstGeom>
            <a:solidFill>
              <a:schemeClr val="bg1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4-конечная звезда 20"/>
            <p:cNvSpPr/>
            <p:nvPr/>
          </p:nvSpPr>
          <p:spPr>
            <a:xfrm>
              <a:off x="-31366" y="557467"/>
              <a:ext cx="216024" cy="201265"/>
            </a:xfrm>
            <a:prstGeom prst="star4">
              <a:avLst/>
            </a:prstGeom>
            <a:solidFill>
              <a:schemeClr val="bg1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4-конечная звезда 21"/>
            <p:cNvSpPr/>
            <p:nvPr/>
          </p:nvSpPr>
          <p:spPr>
            <a:xfrm>
              <a:off x="526086" y="52143"/>
              <a:ext cx="304602" cy="286685"/>
            </a:xfrm>
            <a:prstGeom prst="star4">
              <a:avLst/>
            </a:prstGeom>
            <a:solidFill>
              <a:schemeClr val="bg1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4-конечная звезда 22"/>
            <p:cNvSpPr/>
            <p:nvPr/>
          </p:nvSpPr>
          <p:spPr>
            <a:xfrm>
              <a:off x="-174759" y="255203"/>
              <a:ext cx="216024" cy="201265"/>
            </a:xfrm>
            <a:prstGeom prst="star4">
              <a:avLst/>
            </a:prstGeom>
            <a:solidFill>
              <a:schemeClr val="bg1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4-конечная звезда 26"/>
            <p:cNvSpPr/>
            <p:nvPr/>
          </p:nvSpPr>
          <p:spPr>
            <a:xfrm>
              <a:off x="-63249" y="1482410"/>
              <a:ext cx="216024" cy="201265"/>
            </a:xfrm>
            <a:prstGeom prst="star4">
              <a:avLst/>
            </a:prstGeom>
            <a:solidFill>
              <a:schemeClr val="bg1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4-конечная звезда 27"/>
            <p:cNvSpPr/>
            <p:nvPr/>
          </p:nvSpPr>
          <p:spPr>
            <a:xfrm>
              <a:off x="107505" y="1120520"/>
              <a:ext cx="216024" cy="201265"/>
            </a:xfrm>
            <a:prstGeom prst="star4">
              <a:avLst/>
            </a:prstGeom>
            <a:solidFill>
              <a:schemeClr val="bg1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4-конечная звезда 28"/>
            <p:cNvSpPr/>
            <p:nvPr/>
          </p:nvSpPr>
          <p:spPr>
            <a:xfrm>
              <a:off x="526086" y="858910"/>
              <a:ext cx="216024" cy="201265"/>
            </a:xfrm>
            <a:prstGeom prst="star4">
              <a:avLst/>
            </a:prstGeom>
            <a:solidFill>
              <a:schemeClr val="bg1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4-конечная звезда 29"/>
            <p:cNvSpPr/>
            <p:nvPr/>
          </p:nvSpPr>
          <p:spPr>
            <a:xfrm>
              <a:off x="742110" y="1534325"/>
              <a:ext cx="332596" cy="272960"/>
            </a:xfrm>
            <a:prstGeom prst="star4">
              <a:avLst/>
            </a:prstGeom>
            <a:solidFill>
              <a:schemeClr val="bg1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4-конечная звезда 30"/>
            <p:cNvSpPr/>
            <p:nvPr/>
          </p:nvSpPr>
          <p:spPr>
            <a:xfrm>
              <a:off x="-950834" y="1482409"/>
              <a:ext cx="266250" cy="230203"/>
            </a:xfrm>
            <a:prstGeom prst="star4">
              <a:avLst/>
            </a:prstGeom>
            <a:solidFill>
              <a:schemeClr val="bg1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4-конечная звезда 31"/>
            <p:cNvSpPr/>
            <p:nvPr/>
          </p:nvSpPr>
          <p:spPr>
            <a:xfrm>
              <a:off x="750670" y="477369"/>
              <a:ext cx="216024" cy="201265"/>
            </a:xfrm>
            <a:prstGeom prst="star4">
              <a:avLst/>
            </a:prstGeom>
            <a:solidFill>
              <a:schemeClr val="bg1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923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8131" y="227576"/>
              <a:ext cx="630445" cy="5463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4" name="4-конечная звезда 33"/>
            <p:cNvSpPr/>
            <p:nvPr/>
          </p:nvSpPr>
          <p:spPr>
            <a:xfrm>
              <a:off x="-1169096" y="1304122"/>
              <a:ext cx="266250" cy="230203"/>
            </a:xfrm>
            <a:prstGeom prst="star4">
              <a:avLst/>
            </a:prstGeom>
            <a:solidFill>
              <a:schemeClr val="bg1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6" name="Группа 35"/>
          <p:cNvGrpSpPr/>
          <p:nvPr/>
        </p:nvGrpSpPr>
        <p:grpSpPr>
          <a:xfrm>
            <a:off x="854328" y="2855725"/>
            <a:ext cx="2481131" cy="1872209"/>
            <a:chOff x="36504" y="240845"/>
            <a:chExt cx="2516439" cy="1949832"/>
          </a:xfrm>
        </p:grpSpPr>
        <p:pic>
          <p:nvPicPr>
            <p:cNvPr id="35" name="Рисунок 34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78" t="8209" r="2331" b="48345"/>
            <a:stretch/>
          </p:blipFill>
          <p:spPr>
            <a:xfrm>
              <a:off x="36504" y="240845"/>
              <a:ext cx="2516439" cy="1949832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33" name="Рисунок 3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75245" y="246849"/>
              <a:ext cx="777698" cy="744728"/>
            </a:xfrm>
            <a:prstGeom prst="rect">
              <a:avLst/>
            </a:prstGeom>
          </p:spPr>
        </p:pic>
      </p:grpSp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329" y="2863541"/>
            <a:ext cx="2481131" cy="1864393"/>
          </a:xfrm>
          <a:prstGeom prst="rect">
            <a:avLst/>
          </a:prstGeom>
        </p:spPr>
      </p:pic>
      <p:cxnSp>
        <p:nvCxnSpPr>
          <p:cNvPr id="14" name="Прямая со стрелкой 13"/>
          <p:cNvCxnSpPr/>
          <p:nvPr/>
        </p:nvCxnSpPr>
        <p:spPr>
          <a:xfrm flipH="1">
            <a:off x="2987824" y="758732"/>
            <a:ext cx="1152128" cy="32404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4960458" y="761146"/>
            <a:ext cx="1152128" cy="32404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5" name="Прямоугольник 24"/>
          <p:cNvSpPr/>
          <p:nvPr/>
        </p:nvSpPr>
        <p:spPr>
          <a:xfrm>
            <a:off x="3559147" y="3126896"/>
            <a:ext cx="244827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определение положения тела в произвольный момент времени по известному начальному положению, начальной скорости и силам, действующим на тело</a:t>
            </a:r>
            <a:endParaRPr lang="ru-RU" sz="1400" dirty="0"/>
          </a:p>
        </p:txBody>
      </p:sp>
      <p:sp>
        <p:nvSpPr>
          <p:cNvPr id="26" name="TextBox 25"/>
          <p:cNvSpPr txBox="1"/>
          <p:nvPr/>
        </p:nvSpPr>
        <p:spPr>
          <a:xfrm>
            <a:off x="4320656" y="2859715"/>
            <a:ext cx="925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Задача: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568949" y="1715024"/>
            <a:ext cx="412604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У лукоморья дуб зеленый,</a:t>
            </a:r>
          </a:p>
          <a:p>
            <a:pPr algn="ctr"/>
            <a:r>
              <a:rPr lang="ru-RU" sz="2400" dirty="0"/>
              <a:t>Златая цепь на дубе том:</a:t>
            </a:r>
          </a:p>
          <a:p>
            <a:pPr algn="ctr"/>
            <a:r>
              <a:rPr lang="ru-RU" sz="2400" dirty="0"/>
              <a:t>И днем и ночью кот ученый</a:t>
            </a:r>
          </a:p>
          <a:p>
            <a:pPr algn="ctr"/>
            <a:r>
              <a:rPr lang="ru-RU" sz="2400" dirty="0"/>
              <a:t>Всё ходит по цепи кругом…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52320" y="3255294"/>
            <a:ext cx="14363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А. С. Пушкин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922338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25" grpId="0"/>
      <p:bldP spid="26" grpId="0"/>
      <p:bldP spid="13" grpId="0"/>
      <p:bldP spid="13" grpId="1"/>
      <p:bldP spid="15" grpId="0"/>
      <p:bldP spid="15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8621" y="4097812"/>
            <a:ext cx="26460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/>
              <a:t>Аристотель </a:t>
            </a:r>
          </a:p>
          <a:p>
            <a:pPr algn="ctr"/>
            <a:r>
              <a:rPr lang="ru-RU" sz="1600" dirty="0" smtClean="0"/>
              <a:t>384 до н. э. — 322 до н. э.</a:t>
            </a:r>
            <a:endParaRPr lang="ru-RU" sz="16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342" y="996876"/>
            <a:ext cx="2268153" cy="30389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" name="TextBox 4"/>
          <p:cNvSpPr txBox="1"/>
          <p:nvPr/>
        </p:nvSpPr>
        <p:spPr>
          <a:xfrm>
            <a:off x="2890416" y="300380"/>
            <a:ext cx="33560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</a:rPr>
              <a:t>Движется движимое</a:t>
            </a:r>
            <a:endParaRPr lang="ru-RU" sz="2800" dirty="0">
              <a:solidFill>
                <a:schemeClr val="tx2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2380" y="1063935"/>
            <a:ext cx="2579764" cy="297188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285" y="1063935"/>
            <a:ext cx="2318307" cy="2376264"/>
          </a:xfrm>
          <a:prstGeom prst="rect">
            <a:avLst/>
          </a:prstGeom>
        </p:spPr>
      </p:pic>
      <p:grpSp>
        <p:nvGrpSpPr>
          <p:cNvPr id="23" name="Группа 22"/>
          <p:cNvGrpSpPr/>
          <p:nvPr/>
        </p:nvGrpSpPr>
        <p:grpSpPr>
          <a:xfrm>
            <a:off x="3195140" y="3985409"/>
            <a:ext cx="2763385" cy="505619"/>
            <a:chOff x="440463" y="4147224"/>
            <a:chExt cx="2763385" cy="505619"/>
          </a:xfrm>
        </p:grpSpPr>
        <p:cxnSp>
          <p:nvCxnSpPr>
            <p:cNvPr id="17" name="Прямая соединительная линия 16"/>
            <p:cNvCxnSpPr/>
            <p:nvPr/>
          </p:nvCxnSpPr>
          <p:spPr>
            <a:xfrm>
              <a:off x="440463" y="4641471"/>
              <a:ext cx="2763385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8" name="Овал 17"/>
            <p:cNvSpPr/>
            <p:nvPr/>
          </p:nvSpPr>
          <p:spPr>
            <a:xfrm>
              <a:off x="755576" y="4227934"/>
              <a:ext cx="413537" cy="413537"/>
            </a:xfrm>
            <a:prstGeom prst="ellipse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/>
            <p:cNvSpPr/>
            <p:nvPr/>
          </p:nvSpPr>
          <p:spPr>
            <a:xfrm>
              <a:off x="2343050" y="4239306"/>
              <a:ext cx="413537" cy="413537"/>
            </a:xfrm>
            <a:prstGeom prst="ellipse">
              <a:avLst/>
            </a:prstGeom>
            <a:solidFill>
              <a:srgbClr val="00B0F0"/>
            </a:solidFill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1428073" y="4147224"/>
                  <a:ext cx="788164" cy="40479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ru-RU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ru-RU" i="1" smtClean="0">
                                <a:latin typeface="Cambria Math"/>
                                <a:ea typeface="Cambria Math"/>
                              </a:rPr>
                              <m:t>𝜐</m:t>
                            </m:r>
                          </m:e>
                        </m:acc>
                        <m:r>
                          <a:rPr lang="en-US" b="0" i="1" smtClean="0">
                            <a:latin typeface="Cambria Math"/>
                          </a:rPr>
                          <m:t>=</m:t>
                        </m:r>
                        <m:acc>
                          <m:accPr>
                            <m:chr m:val="⃗"/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0</m:t>
                            </m:r>
                          </m:e>
                        </m:acc>
                      </m:oMath>
                    </m:oMathPara>
                  </a14:m>
                  <a:endParaRPr lang="ru-RU" dirty="0"/>
                </a:p>
              </p:txBody>
            </p:sp>
          </mc:Choice>
          <mc:Fallback xmlns=""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28073" y="4147224"/>
                  <a:ext cx="788164" cy="404791"/>
                </a:xfrm>
                <a:prstGeom prst="rect">
                  <a:avLst/>
                </a:prstGeom>
                <a:blipFill rotWithShape="1">
                  <a:blip r:embed="rId13"/>
                  <a:stretch>
                    <a:fillRect t="-11940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95708054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64378" y="339501"/>
            <a:ext cx="53934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C00000"/>
                </a:solidFill>
              </a:rPr>
              <a:t>Виды движения </a:t>
            </a:r>
            <a:r>
              <a:rPr lang="ru-RU" sz="2000" dirty="0" smtClean="0">
                <a:solidFill>
                  <a:schemeClr val="tx2"/>
                </a:solidFill>
              </a:rPr>
              <a:t>(по мнению Аристотеля)</a:t>
            </a:r>
            <a:endParaRPr lang="ru-RU" sz="2000" dirty="0">
              <a:solidFill>
                <a:schemeClr val="tx2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078" y="2645749"/>
            <a:ext cx="2232248" cy="2288054"/>
          </a:xfrm>
          <a:prstGeom prst="rect">
            <a:avLst/>
          </a:prstGeom>
        </p:spPr>
      </p:pic>
      <p:sp>
        <p:nvSpPr>
          <p:cNvPr id="9" name="Овал 8"/>
          <p:cNvSpPr/>
          <p:nvPr/>
        </p:nvSpPr>
        <p:spPr>
          <a:xfrm>
            <a:off x="6061046" y="2656039"/>
            <a:ext cx="2839625" cy="1308994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1823" y="3016140"/>
            <a:ext cx="418446" cy="450482"/>
          </a:xfrm>
          <a:prstGeom prst="rect">
            <a:avLst/>
          </a:prstGeom>
        </p:spPr>
      </p:pic>
      <p:sp>
        <p:nvSpPr>
          <p:cNvPr id="11" name="Овал 10"/>
          <p:cNvSpPr/>
          <p:nvPr/>
        </p:nvSpPr>
        <p:spPr>
          <a:xfrm rot="4295216">
            <a:off x="6052664" y="2812706"/>
            <a:ext cx="2537756" cy="996491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9987" y="1945109"/>
            <a:ext cx="512027" cy="428018"/>
          </a:xfrm>
          <a:prstGeom prst="rect">
            <a:avLst/>
          </a:prstGeom>
        </p:spPr>
      </p:pic>
      <p:sp>
        <p:nvSpPr>
          <p:cNvPr id="13" name="Овал 12"/>
          <p:cNvSpPr/>
          <p:nvPr/>
        </p:nvSpPr>
        <p:spPr>
          <a:xfrm rot="19347598">
            <a:off x="5780525" y="2647591"/>
            <a:ext cx="3209038" cy="1318520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9987" y="2656039"/>
            <a:ext cx="356899" cy="401232"/>
          </a:xfrm>
          <a:prstGeom prst="rect">
            <a:avLst/>
          </a:prstGeom>
        </p:spPr>
      </p:pic>
      <p:sp>
        <p:nvSpPr>
          <p:cNvPr id="15" name="Овал 14"/>
          <p:cNvSpPr/>
          <p:nvPr/>
        </p:nvSpPr>
        <p:spPr>
          <a:xfrm>
            <a:off x="6873760" y="2822059"/>
            <a:ext cx="838722" cy="1025111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27" y="2393239"/>
            <a:ext cx="2987434" cy="154101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6000" y="3025790"/>
            <a:ext cx="768047" cy="576035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13" t="32731" r="33794" b="41159"/>
          <a:stretch/>
        </p:blipFill>
        <p:spPr>
          <a:xfrm>
            <a:off x="7175293" y="2709984"/>
            <a:ext cx="205094" cy="224149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13016" y="1452504"/>
            <a:ext cx="343223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движение тел, находящихся под </a:t>
            </a:r>
            <a:r>
              <a:rPr lang="ru-RU" sz="2000" dirty="0" smtClean="0"/>
              <a:t>воздействием </a:t>
            </a:r>
            <a:r>
              <a:rPr lang="ru-RU" sz="2000" dirty="0"/>
              <a:t>других тел</a:t>
            </a:r>
          </a:p>
        </p:txBody>
      </p:sp>
      <p:cxnSp>
        <p:nvCxnSpPr>
          <p:cNvPr id="21" name="Прямая со стрелкой 20"/>
          <p:cNvCxnSpPr/>
          <p:nvPr/>
        </p:nvCxnSpPr>
        <p:spPr>
          <a:xfrm flipH="1">
            <a:off x="2195737" y="862721"/>
            <a:ext cx="1008111" cy="58978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5" name="Прямоугольник 24"/>
          <p:cNvSpPr/>
          <p:nvPr/>
        </p:nvSpPr>
        <p:spPr>
          <a:xfrm>
            <a:off x="3444869" y="1672124"/>
            <a:ext cx="270866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движение тел, падающих на земную поверхность </a:t>
            </a:r>
          </a:p>
        </p:txBody>
      </p:sp>
      <p:cxnSp>
        <p:nvCxnSpPr>
          <p:cNvPr id="27" name="Прямая со стрелкой 26"/>
          <p:cNvCxnSpPr/>
          <p:nvPr/>
        </p:nvCxnSpPr>
        <p:spPr>
          <a:xfrm>
            <a:off x="4680140" y="862721"/>
            <a:ext cx="0" cy="80940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6511512" y="1210994"/>
            <a:ext cx="191404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движение </a:t>
            </a:r>
            <a:r>
              <a:rPr lang="ru-RU" sz="2000" dirty="0" smtClean="0"/>
              <a:t>небесных тел</a:t>
            </a:r>
            <a:endParaRPr lang="ru-RU" sz="2000" dirty="0"/>
          </a:p>
        </p:txBody>
      </p:sp>
      <p:cxnSp>
        <p:nvCxnSpPr>
          <p:cNvPr id="31" name="Прямая со стрелкой 30"/>
          <p:cNvCxnSpPr/>
          <p:nvPr/>
        </p:nvCxnSpPr>
        <p:spPr>
          <a:xfrm>
            <a:off x="6270269" y="842963"/>
            <a:ext cx="1173621" cy="4207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604451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500"/>
                            </p:stCondLst>
                            <p:childTnLst>
                              <p:par>
                                <p:cTn id="73" presetID="1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0.00061 C 0.02413 -0.00061 0.04375 0.0429 0.04375 0.09692 C 0.04375 0.15093 0.02413 0.19476 2.22222E-6 0.19476 C -0.02379 0.19476 -0.04288 0.15093 -0.04288 0.09692 C -0.04288 0.0429 -0.02379 -0.00061 2.22222E-6 -0.00061 Z " pathEditMode="relative" rAng="0" ptsTypes="fffff">
                                      <p:cBhvr>
                                        <p:cTn id="74" dur="2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9753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1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E-6 1.35802E-6 C 0.00226 -0.06945 0.07362 -0.11883 0.15973 -0.11111 C 0.24532 -0.10216 0.31251 -0.03889 0.31042 0.03025 C 0.30799 0.10031 0.23733 0.14938 0.15174 0.14105 C 0.0658 0.13241 -0.00138 0.06944 5E-6 1.35802E-6 Z " pathEditMode="relative" rAng="-5206917" ptsTypes="fffff">
                                      <p:cBhvr>
                                        <p:cTn id="76" dur="3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521" y="1481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72222E-6 -2.46914E-7 C 0.02917 -0.01698 0.07171 0.07377 0.09393 0.20185 C 0.11667 0.33025 0.11077 0.44815 0.08125 0.46389 C 0.05157 0.48056 0.00955 0.38951 -0.01284 0.26142 C -0.03541 0.13272 -0.02968 0.01605 -4.72222E-6 -2.46914E-7 Z " pathEditMode="relative" rAng="-1038441" ptsTypes="fffff">
                                      <p:cBhvr>
                                        <p:cTn id="78" dur="3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62" y="23179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1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16667E-6 -1.48148E-6 C 0.07291 -0.10555 0.15225 -0.14907 0.17656 -0.09506 C 0.20156 -0.04167 0.1618 0.08766 0.08888 0.19352 C 0.01632 0.29938 -0.06285 0.34198 -0.0875 0.28889 C -0.11216 0.23488 -0.07292 0.10587 4.16667E-6 -1.48148E-6 Z " pathEditMode="relative" rAng="-23953702" ptsTypes="fffff">
                                      <p:cBhvr>
                                        <p:cTn id="80" dur="3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62" y="96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animBg="1"/>
      <p:bldP spid="11" grpId="0" animBg="1"/>
      <p:bldP spid="13" grpId="0" animBg="1"/>
      <p:bldP spid="15" grpId="0" animBg="1"/>
      <p:bldP spid="8" grpId="0"/>
      <p:bldP spid="25" grpId="0"/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95065"/>
            <a:ext cx="2459360" cy="33288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Прямоугольник 1"/>
          <p:cNvSpPr/>
          <p:nvPr/>
        </p:nvSpPr>
        <p:spPr>
          <a:xfrm>
            <a:off x="6120711" y="3757253"/>
            <a:ext cx="296233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vi-VN" sz="1400" dirty="0" smtClean="0">
                <a:latin typeface="Calibri" pitchFamily="34" charset="0"/>
                <a:cs typeface="Calibri" pitchFamily="34" charset="0"/>
              </a:rPr>
              <a:t>Галил</a:t>
            </a:r>
            <a:r>
              <a:rPr lang="ru-RU" sz="1400" dirty="0" err="1" smtClean="0">
                <a:latin typeface="Calibri" pitchFamily="34" charset="0"/>
                <a:cs typeface="Calibri" pitchFamily="34" charset="0"/>
              </a:rPr>
              <a:t>ео</a:t>
            </a:r>
            <a:r>
              <a:rPr lang="vi-VN" sz="1400" dirty="0" smtClean="0">
                <a:latin typeface="Calibri" pitchFamily="34" charset="0"/>
                <a:cs typeface="Calibri" pitchFamily="34" charset="0"/>
              </a:rPr>
              <a:t> Галил</a:t>
            </a:r>
            <a:r>
              <a:rPr lang="ru-RU" sz="1400" dirty="0" smtClean="0">
                <a:latin typeface="Calibri" pitchFamily="34" charset="0"/>
                <a:cs typeface="Calibri" pitchFamily="34" charset="0"/>
              </a:rPr>
              <a:t>ей</a:t>
            </a:r>
          </a:p>
          <a:p>
            <a:pPr algn="ctr"/>
            <a:r>
              <a:rPr lang="en-US" sz="1400" dirty="0" smtClean="0">
                <a:latin typeface="Calibri" pitchFamily="34" charset="0"/>
                <a:cs typeface="Calibri" pitchFamily="34" charset="0"/>
              </a:rPr>
              <a:t>15</a:t>
            </a:r>
            <a:r>
              <a:rPr lang="ru-RU" sz="1400" dirty="0" smtClean="0">
                <a:latin typeface="Calibri" pitchFamily="34" charset="0"/>
                <a:cs typeface="Calibri" pitchFamily="34" charset="0"/>
              </a:rPr>
              <a:t>.</a:t>
            </a:r>
            <a:r>
              <a:rPr lang="en-US" sz="1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z="1400" dirty="0" smtClean="0">
                <a:latin typeface="Calibri" pitchFamily="34" charset="0"/>
                <a:cs typeface="Calibri" pitchFamily="34" charset="0"/>
              </a:rPr>
              <a:t>02. </a:t>
            </a:r>
            <a:r>
              <a:rPr lang="vi-VN" sz="1400" dirty="0" smtClean="0">
                <a:latin typeface="Calibri" pitchFamily="34" charset="0"/>
                <a:cs typeface="Calibri" pitchFamily="34" charset="0"/>
              </a:rPr>
              <a:t>1564</a:t>
            </a:r>
            <a:r>
              <a:rPr lang="ru-RU" sz="1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vi-VN" sz="1400" dirty="0" smtClean="0">
                <a:latin typeface="Calibri" pitchFamily="34" charset="0"/>
                <a:cs typeface="Calibri" pitchFamily="34" charset="0"/>
              </a:rPr>
              <a:t>— </a:t>
            </a:r>
            <a:r>
              <a:rPr lang="ru-RU" sz="1400" dirty="0" smtClean="0">
                <a:latin typeface="Calibri" pitchFamily="34" charset="0"/>
                <a:cs typeface="Calibri" pitchFamily="34" charset="0"/>
              </a:rPr>
              <a:t>0</a:t>
            </a:r>
            <a:r>
              <a:rPr lang="vi-VN" sz="1400" dirty="0" smtClean="0">
                <a:latin typeface="Calibri" pitchFamily="34" charset="0"/>
                <a:cs typeface="Calibri" pitchFamily="34" charset="0"/>
              </a:rPr>
              <a:t>8</a:t>
            </a:r>
            <a:r>
              <a:rPr lang="ru-RU" sz="1400" dirty="0" smtClean="0">
                <a:latin typeface="Calibri" pitchFamily="34" charset="0"/>
                <a:cs typeface="Calibri" pitchFamily="34" charset="0"/>
              </a:rPr>
              <a:t>. 01.</a:t>
            </a:r>
            <a:r>
              <a:rPr lang="vi-VN" sz="1400" dirty="0" smtClean="0">
                <a:latin typeface="Calibri" pitchFamily="34" charset="0"/>
                <a:cs typeface="Calibri" pitchFamily="34" charset="0"/>
              </a:rPr>
              <a:t> 1642</a:t>
            </a:r>
            <a:endParaRPr lang="ru-RU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83106" y="226990"/>
            <a:ext cx="274130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C00000"/>
                </a:solidFill>
              </a:rPr>
              <a:t>Закон инерции:</a:t>
            </a:r>
          </a:p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(в формулировке Галилея)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91576" y="915566"/>
            <a:ext cx="514911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движение </a:t>
            </a:r>
            <a:r>
              <a:rPr lang="ru-RU" sz="2000" dirty="0"/>
              <a:t>тела, на которое не действуют </a:t>
            </a:r>
            <a:r>
              <a:rPr lang="ru-RU" sz="2000" dirty="0" smtClean="0"/>
              <a:t>внешние силы </a:t>
            </a:r>
            <a:r>
              <a:rPr lang="ru-RU" sz="2000" dirty="0"/>
              <a:t>либо </a:t>
            </a:r>
            <a:r>
              <a:rPr lang="ru-RU" sz="2000" dirty="0" smtClean="0"/>
              <a:t>равнодействующая </a:t>
            </a:r>
            <a:r>
              <a:rPr lang="ru-RU" sz="2000" dirty="0"/>
              <a:t>их равна нулю, </a:t>
            </a:r>
            <a:r>
              <a:rPr lang="ru-RU" sz="2000" dirty="0" smtClean="0"/>
              <a:t>является </a:t>
            </a:r>
            <a:r>
              <a:rPr lang="ru-RU" sz="2000" dirty="0"/>
              <a:t>равномерным </a:t>
            </a:r>
            <a:r>
              <a:rPr lang="ru-RU" sz="2000" dirty="0" smtClean="0"/>
              <a:t>движением </a:t>
            </a:r>
            <a:r>
              <a:rPr lang="ru-RU" sz="2000" dirty="0"/>
              <a:t>по окружности</a:t>
            </a:r>
          </a:p>
        </p:txBody>
      </p:sp>
      <p:sp>
        <p:nvSpPr>
          <p:cNvPr id="8" name="Овал 7"/>
          <p:cNvSpPr/>
          <p:nvPr/>
        </p:nvSpPr>
        <p:spPr>
          <a:xfrm>
            <a:off x="933754" y="3182256"/>
            <a:ext cx="3454147" cy="1059635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2850" y="3417479"/>
            <a:ext cx="708894" cy="601384"/>
          </a:xfrm>
          <a:prstGeom prst="rect">
            <a:avLst/>
          </a:prstGeom>
        </p:spPr>
      </p:pic>
      <p:sp>
        <p:nvSpPr>
          <p:cNvPr id="10" name="Овал 9"/>
          <p:cNvSpPr/>
          <p:nvPr/>
        </p:nvSpPr>
        <p:spPr>
          <a:xfrm rot="4295216">
            <a:off x="1147209" y="3113239"/>
            <a:ext cx="2344174" cy="1212142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7468" y="2499742"/>
            <a:ext cx="517288" cy="340749"/>
          </a:xfrm>
          <a:prstGeom prst="rect">
            <a:avLst/>
          </a:prstGeom>
        </p:spPr>
      </p:pic>
      <p:sp>
        <p:nvSpPr>
          <p:cNvPr id="12" name="Овал 11"/>
          <p:cNvSpPr/>
          <p:nvPr/>
        </p:nvSpPr>
        <p:spPr>
          <a:xfrm rot="19347598">
            <a:off x="472572" y="3129849"/>
            <a:ext cx="3903503" cy="1067347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7230" y="3059193"/>
            <a:ext cx="278927" cy="246125"/>
          </a:xfrm>
          <a:prstGeom prst="rect">
            <a:avLst/>
          </a:prstGeom>
        </p:spPr>
      </p:pic>
      <p:cxnSp>
        <p:nvCxnSpPr>
          <p:cNvPr id="6" name="Прямая со стрелкой 5"/>
          <p:cNvCxnSpPr>
            <a:stCxn id="5" idx="1"/>
          </p:cNvCxnSpPr>
          <p:nvPr/>
        </p:nvCxnSpPr>
        <p:spPr>
          <a:xfrm flipH="1" flipV="1">
            <a:off x="3264561" y="3718171"/>
            <a:ext cx="878989" cy="570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563888" y="3349498"/>
                <a:ext cx="599267" cy="4029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ru-RU" b="0" i="1" baseline="-25000" smtClean="0">
                          <a:latin typeface="Cambria Math"/>
                        </a:rPr>
                        <m:t>тяг</m:t>
                      </m:r>
                    </m:oMath>
                  </m:oMathPara>
                </a14:m>
                <a:endParaRPr lang="ru-RU" baseline="-250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3888" y="3349498"/>
                <a:ext cx="599267" cy="402931"/>
              </a:xfrm>
              <a:prstGeom prst="rect">
                <a:avLst/>
              </a:prstGeom>
              <a:blipFill rotWithShape="1">
                <a:blip r:embed="rId6"/>
                <a:stretch>
                  <a:fillRect t="-20896" r="-510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47" t="15458" r="27617" b="13826"/>
          <a:stretch/>
        </p:blipFill>
        <p:spPr>
          <a:xfrm>
            <a:off x="4143550" y="3502900"/>
            <a:ext cx="436114" cy="441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99603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72 -0.00926 C 0.04479 -0.02808 0.0901 0.04998 0.11042 0.16723 C 0.13107 0.28417 0.11857 0.39432 0.08368 0.41468 C 0.04826 0.4332 0.00312 0.35421 -0.01719 0.23789 C -0.0375 0.12095 -0.02552 0.01079 0.00972 -0.00926 Z " pathEditMode="relative" rAng="-1034961" ptsTypes="fffff">
                                      <p:cBhvr>
                                        <p:cTn id="47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98" y="21197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64 0.00463 C 0.08768 -0.11879 0.179 -0.17989 0.19914 -0.13268 C 0.2198 -0.08424 0.16164 0.05492 0.07032 0.17741 C -0.021 0.30114 -0.11215 0.36223 -0.13229 0.31502 C -0.15277 0.26751 -0.09548 0.12774 -0.00364 0.00463 Z " pathEditMode="relative" rAng="-2230849" ptsTypes="fffff">
                                      <p:cBhvr>
                                        <p:cTn id="49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81" y="8639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4.4585E-6 C -2.5E-6 0.058 -0.08298 0.10521 -0.18541 0.10521 C -0.28837 0.10521 -0.37048 0.058 -0.37048 4.4585E-6 C -0.37048 -0.0577 -0.28837 -0.1046 -0.18541 -0.1046 C -0.08298 -0.1046 -2.5E-6 -0.0577 -2.5E-6 4.4585E-6 Z " pathEditMode="relative" rAng="5400000" ptsTypes="fffff">
                                      <p:cBhvr>
                                        <p:cTn id="51" dur="2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524" y="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8" grpId="0" animBg="1"/>
      <p:bldP spid="10" grpId="0" animBg="1"/>
      <p:bldP spid="12" grpId="0" animBg="1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376572" y="267494"/>
            <a:ext cx="32218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rgbClr val="C00000"/>
                </a:solidFill>
              </a:rPr>
              <a:t>Закон инерции:</a:t>
            </a:r>
          </a:p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(в формулировке Ньютона)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107184" y="1036935"/>
            <a:ext cx="576064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всякая материальная точка сохраняет </a:t>
            </a:r>
            <a:r>
              <a:rPr lang="ru-RU" sz="2400" dirty="0" smtClean="0"/>
              <a:t>состояние </a:t>
            </a:r>
            <a:r>
              <a:rPr lang="ru-RU" sz="2400" dirty="0"/>
              <a:t>покоя или равномерного </a:t>
            </a:r>
            <a:r>
              <a:rPr lang="ru-RU" sz="2400" dirty="0" smtClean="0"/>
              <a:t>прямолинейного </a:t>
            </a:r>
            <a:r>
              <a:rPr lang="ru-RU" sz="2400" dirty="0"/>
              <a:t>движения, пока и поскольку воздействие со стороны других тел </a:t>
            </a:r>
            <a:r>
              <a:rPr lang="ru-RU" sz="2400" dirty="0" smtClean="0"/>
              <a:t>побуждает </a:t>
            </a:r>
            <a:r>
              <a:rPr lang="ru-RU" sz="2400" dirty="0"/>
              <a:t>его изменить это состояние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90767" y="3781920"/>
            <a:ext cx="21371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dirty="0" smtClean="0"/>
              <a:t> Исаак Ньютон</a:t>
            </a:r>
          </a:p>
          <a:p>
            <a:pPr algn="ctr"/>
            <a:r>
              <a:rPr lang="ru-RU" sz="1400" dirty="0" smtClean="0"/>
              <a:t>4. 01. 1643 — 31. 03. 1727</a:t>
            </a:r>
            <a:endParaRPr lang="ru-RU" sz="1400" dirty="0"/>
          </a:p>
        </p:txBody>
      </p:sp>
      <p:sp>
        <p:nvSpPr>
          <p:cNvPr id="27" name="Облако 26"/>
          <p:cNvSpPr/>
          <p:nvPr/>
        </p:nvSpPr>
        <p:spPr>
          <a:xfrm>
            <a:off x="6906346" y="3809860"/>
            <a:ext cx="1584176" cy="464931"/>
          </a:xfrm>
          <a:custGeom>
            <a:avLst/>
            <a:gdLst>
              <a:gd name="connsiteX0" fmla="*/ 3900 w 43200"/>
              <a:gd name="connsiteY0" fmla="*/ 14370 h 43200"/>
              <a:gd name="connsiteX1" fmla="*/ 5623 w 43200"/>
              <a:gd name="connsiteY1" fmla="*/ 6907 h 43200"/>
              <a:gd name="connsiteX2" fmla="*/ 14005 w 43200"/>
              <a:gd name="connsiteY2" fmla="*/ 5202 h 43200"/>
              <a:gd name="connsiteX3" fmla="*/ 22456 w 43200"/>
              <a:gd name="connsiteY3" fmla="*/ 3432 h 43200"/>
              <a:gd name="connsiteX4" fmla="*/ 25749 w 43200"/>
              <a:gd name="connsiteY4" fmla="*/ 200 h 43200"/>
              <a:gd name="connsiteX5" fmla="*/ 29833 w 43200"/>
              <a:gd name="connsiteY5" fmla="*/ 2481 h 43200"/>
              <a:gd name="connsiteX6" fmla="*/ 35463 w 43200"/>
              <a:gd name="connsiteY6" fmla="*/ 690 h 43200"/>
              <a:gd name="connsiteX7" fmla="*/ 38318 w 43200"/>
              <a:gd name="connsiteY7" fmla="*/ 5576 h 43200"/>
              <a:gd name="connsiteX8" fmla="*/ 41982 w 43200"/>
              <a:gd name="connsiteY8" fmla="*/ 10318 h 43200"/>
              <a:gd name="connsiteX9" fmla="*/ 41818 w 43200"/>
              <a:gd name="connsiteY9" fmla="*/ 15460 h 43200"/>
              <a:gd name="connsiteX10" fmla="*/ 43016 w 43200"/>
              <a:gd name="connsiteY10" fmla="*/ 23322 h 43200"/>
              <a:gd name="connsiteX11" fmla="*/ 37404 w 43200"/>
              <a:gd name="connsiteY11" fmla="*/ 30204 h 43200"/>
              <a:gd name="connsiteX12" fmla="*/ 35395 w 43200"/>
              <a:gd name="connsiteY12" fmla="*/ 36101 h 43200"/>
              <a:gd name="connsiteX13" fmla="*/ 28555 w 43200"/>
              <a:gd name="connsiteY13" fmla="*/ 36815 h 43200"/>
              <a:gd name="connsiteX14" fmla="*/ 23667 w 43200"/>
              <a:gd name="connsiteY14" fmla="*/ 43106 h 43200"/>
              <a:gd name="connsiteX15" fmla="*/ 16480 w 43200"/>
              <a:gd name="connsiteY15" fmla="*/ 39266 h 43200"/>
              <a:gd name="connsiteX16" fmla="*/ 5804 w 43200"/>
              <a:gd name="connsiteY16" fmla="*/ 35472 h 43200"/>
              <a:gd name="connsiteX17" fmla="*/ 1110 w 43200"/>
              <a:gd name="connsiteY17" fmla="*/ 31250 h 43200"/>
              <a:gd name="connsiteX18" fmla="*/ 2113 w 43200"/>
              <a:gd name="connsiteY18" fmla="*/ 25551 h 43200"/>
              <a:gd name="connsiteX19" fmla="*/ -5 w 43200"/>
              <a:gd name="connsiteY19" fmla="*/ 19704 h 43200"/>
              <a:gd name="connsiteX20" fmla="*/ 3863 w 43200"/>
              <a:gd name="connsiteY20" fmla="*/ 14507 h 43200"/>
              <a:gd name="connsiteX21" fmla="*/ 3900 w 43200"/>
              <a:gd name="connsiteY21" fmla="*/ 14370 h 43200"/>
              <a:gd name="connsiteX0" fmla="*/ 4693 w 43200"/>
              <a:gd name="connsiteY0" fmla="*/ 26177 h 43200"/>
              <a:gd name="connsiteX1" fmla="*/ 2160 w 43200"/>
              <a:gd name="connsiteY1" fmla="*/ 25380 h 43200"/>
              <a:gd name="connsiteX2" fmla="*/ 6928 w 43200"/>
              <a:gd name="connsiteY2" fmla="*/ 34899 h 43200"/>
              <a:gd name="connsiteX3" fmla="*/ 5820 w 43200"/>
              <a:gd name="connsiteY3" fmla="*/ 35280 h 43200"/>
              <a:gd name="connsiteX4" fmla="*/ 16478 w 43200"/>
              <a:gd name="connsiteY4" fmla="*/ 39090 h 43200"/>
              <a:gd name="connsiteX5" fmla="*/ 15810 w 43200"/>
              <a:gd name="connsiteY5" fmla="*/ 37350 h 43200"/>
              <a:gd name="connsiteX6" fmla="*/ 28827 w 43200"/>
              <a:gd name="connsiteY6" fmla="*/ 34751 h 43200"/>
              <a:gd name="connsiteX7" fmla="*/ 28560 w 43200"/>
              <a:gd name="connsiteY7" fmla="*/ 36660 h 43200"/>
              <a:gd name="connsiteX8" fmla="*/ 34129 w 43200"/>
              <a:gd name="connsiteY8" fmla="*/ 22954 h 43200"/>
              <a:gd name="connsiteX9" fmla="*/ 37380 w 43200"/>
              <a:gd name="connsiteY9" fmla="*/ 30090 h 43200"/>
              <a:gd name="connsiteX10" fmla="*/ 41798 w 43200"/>
              <a:gd name="connsiteY10" fmla="*/ 15354 h 43200"/>
              <a:gd name="connsiteX11" fmla="*/ 40350 w 43200"/>
              <a:gd name="connsiteY11" fmla="*/ 18030 h 43200"/>
              <a:gd name="connsiteX12" fmla="*/ 38324 w 43200"/>
              <a:gd name="connsiteY12" fmla="*/ 5426 h 43200"/>
              <a:gd name="connsiteX13" fmla="*/ 38400 w 43200"/>
              <a:gd name="connsiteY13" fmla="*/ 6690 h 43200"/>
              <a:gd name="connsiteX14" fmla="*/ 29078 w 43200"/>
              <a:gd name="connsiteY14" fmla="*/ 3952 h 43200"/>
              <a:gd name="connsiteX15" fmla="*/ 29820 w 43200"/>
              <a:gd name="connsiteY15" fmla="*/ 2340 h 43200"/>
              <a:gd name="connsiteX16" fmla="*/ 22141 w 43200"/>
              <a:gd name="connsiteY16" fmla="*/ 4720 h 43200"/>
              <a:gd name="connsiteX17" fmla="*/ 22500 w 43200"/>
              <a:gd name="connsiteY17" fmla="*/ 3330 h 43200"/>
              <a:gd name="connsiteX18" fmla="*/ 14000 w 43200"/>
              <a:gd name="connsiteY18" fmla="*/ 5192 h 43200"/>
              <a:gd name="connsiteX19" fmla="*/ 15300 w 43200"/>
              <a:gd name="connsiteY19" fmla="*/ 6540 h 43200"/>
              <a:gd name="connsiteX20" fmla="*/ 4127 w 43200"/>
              <a:gd name="connsiteY20" fmla="*/ 15789 h 43200"/>
              <a:gd name="connsiteX21" fmla="*/ 3900 w 43200"/>
              <a:gd name="connsiteY21" fmla="*/ 14370 h 43200"/>
              <a:gd name="connsiteX0" fmla="*/ 3936 w 43256"/>
              <a:gd name="connsiteY0" fmla="*/ 14229 h 40633"/>
              <a:gd name="connsiteX1" fmla="*/ 5659 w 43256"/>
              <a:gd name="connsiteY1" fmla="*/ 6766 h 40633"/>
              <a:gd name="connsiteX2" fmla="*/ 14041 w 43256"/>
              <a:gd name="connsiteY2" fmla="*/ 5061 h 40633"/>
              <a:gd name="connsiteX3" fmla="*/ 22492 w 43256"/>
              <a:gd name="connsiteY3" fmla="*/ 3291 h 40633"/>
              <a:gd name="connsiteX4" fmla="*/ 25785 w 43256"/>
              <a:gd name="connsiteY4" fmla="*/ 59 h 40633"/>
              <a:gd name="connsiteX5" fmla="*/ 29869 w 43256"/>
              <a:gd name="connsiteY5" fmla="*/ 2340 h 40633"/>
              <a:gd name="connsiteX6" fmla="*/ 35499 w 43256"/>
              <a:gd name="connsiteY6" fmla="*/ 549 h 40633"/>
              <a:gd name="connsiteX7" fmla="*/ 38354 w 43256"/>
              <a:gd name="connsiteY7" fmla="*/ 5435 h 40633"/>
              <a:gd name="connsiteX8" fmla="*/ 42018 w 43256"/>
              <a:gd name="connsiteY8" fmla="*/ 10177 h 40633"/>
              <a:gd name="connsiteX9" fmla="*/ 41854 w 43256"/>
              <a:gd name="connsiteY9" fmla="*/ 15319 h 40633"/>
              <a:gd name="connsiteX10" fmla="*/ 43052 w 43256"/>
              <a:gd name="connsiteY10" fmla="*/ 23181 h 40633"/>
              <a:gd name="connsiteX11" fmla="*/ 37440 w 43256"/>
              <a:gd name="connsiteY11" fmla="*/ 30063 h 40633"/>
              <a:gd name="connsiteX12" fmla="*/ 35431 w 43256"/>
              <a:gd name="connsiteY12" fmla="*/ 35960 h 40633"/>
              <a:gd name="connsiteX13" fmla="*/ 28591 w 43256"/>
              <a:gd name="connsiteY13" fmla="*/ 36674 h 40633"/>
              <a:gd name="connsiteX14" fmla="*/ 23703 w 43256"/>
              <a:gd name="connsiteY14" fmla="*/ 38218 h 40633"/>
              <a:gd name="connsiteX15" fmla="*/ 16516 w 43256"/>
              <a:gd name="connsiteY15" fmla="*/ 39125 h 40633"/>
              <a:gd name="connsiteX16" fmla="*/ 5840 w 43256"/>
              <a:gd name="connsiteY16" fmla="*/ 35331 h 40633"/>
              <a:gd name="connsiteX17" fmla="*/ 1146 w 43256"/>
              <a:gd name="connsiteY17" fmla="*/ 31109 h 40633"/>
              <a:gd name="connsiteX18" fmla="*/ 2149 w 43256"/>
              <a:gd name="connsiteY18" fmla="*/ 25410 h 40633"/>
              <a:gd name="connsiteX19" fmla="*/ 31 w 43256"/>
              <a:gd name="connsiteY19" fmla="*/ 19563 h 40633"/>
              <a:gd name="connsiteX20" fmla="*/ 3899 w 43256"/>
              <a:gd name="connsiteY20" fmla="*/ 14366 h 40633"/>
              <a:gd name="connsiteX21" fmla="*/ 3936 w 43256"/>
              <a:gd name="connsiteY21" fmla="*/ 14229 h 40633"/>
              <a:gd name="connsiteX0" fmla="*/ 4729 w 43256"/>
              <a:gd name="connsiteY0" fmla="*/ 26036 h 40633"/>
              <a:gd name="connsiteX1" fmla="*/ 2196 w 43256"/>
              <a:gd name="connsiteY1" fmla="*/ 25239 h 40633"/>
              <a:gd name="connsiteX2" fmla="*/ 6964 w 43256"/>
              <a:gd name="connsiteY2" fmla="*/ 34758 h 40633"/>
              <a:gd name="connsiteX3" fmla="*/ 5856 w 43256"/>
              <a:gd name="connsiteY3" fmla="*/ 35139 h 40633"/>
              <a:gd name="connsiteX4" fmla="*/ 16514 w 43256"/>
              <a:gd name="connsiteY4" fmla="*/ 38949 h 40633"/>
              <a:gd name="connsiteX5" fmla="*/ 15846 w 43256"/>
              <a:gd name="connsiteY5" fmla="*/ 37209 h 40633"/>
              <a:gd name="connsiteX6" fmla="*/ 28863 w 43256"/>
              <a:gd name="connsiteY6" fmla="*/ 34610 h 40633"/>
              <a:gd name="connsiteX7" fmla="*/ 28596 w 43256"/>
              <a:gd name="connsiteY7" fmla="*/ 36519 h 40633"/>
              <a:gd name="connsiteX8" fmla="*/ 34165 w 43256"/>
              <a:gd name="connsiteY8" fmla="*/ 22813 h 40633"/>
              <a:gd name="connsiteX9" fmla="*/ 37416 w 43256"/>
              <a:gd name="connsiteY9" fmla="*/ 29949 h 40633"/>
              <a:gd name="connsiteX10" fmla="*/ 41834 w 43256"/>
              <a:gd name="connsiteY10" fmla="*/ 15213 h 40633"/>
              <a:gd name="connsiteX11" fmla="*/ 40386 w 43256"/>
              <a:gd name="connsiteY11" fmla="*/ 17889 h 40633"/>
              <a:gd name="connsiteX12" fmla="*/ 38360 w 43256"/>
              <a:gd name="connsiteY12" fmla="*/ 5285 h 40633"/>
              <a:gd name="connsiteX13" fmla="*/ 38436 w 43256"/>
              <a:gd name="connsiteY13" fmla="*/ 6549 h 40633"/>
              <a:gd name="connsiteX14" fmla="*/ 29114 w 43256"/>
              <a:gd name="connsiteY14" fmla="*/ 3811 h 40633"/>
              <a:gd name="connsiteX15" fmla="*/ 29856 w 43256"/>
              <a:gd name="connsiteY15" fmla="*/ 2199 h 40633"/>
              <a:gd name="connsiteX16" fmla="*/ 22177 w 43256"/>
              <a:gd name="connsiteY16" fmla="*/ 4579 h 40633"/>
              <a:gd name="connsiteX17" fmla="*/ 22536 w 43256"/>
              <a:gd name="connsiteY17" fmla="*/ 3189 h 40633"/>
              <a:gd name="connsiteX18" fmla="*/ 14036 w 43256"/>
              <a:gd name="connsiteY18" fmla="*/ 5051 h 40633"/>
              <a:gd name="connsiteX19" fmla="*/ 15336 w 43256"/>
              <a:gd name="connsiteY19" fmla="*/ 6399 h 40633"/>
              <a:gd name="connsiteX20" fmla="*/ 4163 w 43256"/>
              <a:gd name="connsiteY20" fmla="*/ 15648 h 40633"/>
              <a:gd name="connsiteX21" fmla="*/ 3936 w 43256"/>
              <a:gd name="connsiteY21" fmla="*/ 14229 h 40633"/>
              <a:gd name="connsiteX0" fmla="*/ 3936 w 43256"/>
              <a:gd name="connsiteY0" fmla="*/ 14229 h 40633"/>
              <a:gd name="connsiteX1" fmla="*/ 5659 w 43256"/>
              <a:gd name="connsiteY1" fmla="*/ 6766 h 40633"/>
              <a:gd name="connsiteX2" fmla="*/ 14041 w 43256"/>
              <a:gd name="connsiteY2" fmla="*/ 5061 h 40633"/>
              <a:gd name="connsiteX3" fmla="*/ 22492 w 43256"/>
              <a:gd name="connsiteY3" fmla="*/ 3291 h 40633"/>
              <a:gd name="connsiteX4" fmla="*/ 25785 w 43256"/>
              <a:gd name="connsiteY4" fmla="*/ 59 h 40633"/>
              <a:gd name="connsiteX5" fmla="*/ 29869 w 43256"/>
              <a:gd name="connsiteY5" fmla="*/ 2340 h 40633"/>
              <a:gd name="connsiteX6" fmla="*/ 35499 w 43256"/>
              <a:gd name="connsiteY6" fmla="*/ 549 h 40633"/>
              <a:gd name="connsiteX7" fmla="*/ 38354 w 43256"/>
              <a:gd name="connsiteY7" fmla="*/ 5435 h 40633"/>
              <a:gd name="connsiteX8" fmla="*/ 42018 w 43256"/>
              <a:gd name="connsiteY8" fmla="*/ 10177 h 40633"/>
              <a:gd name="connsiteX9" fmla="*/ 41854 w 43256"/>
              <a:gd name="connsiteY9" fmla="*/ 15319 h 40633"/>
              <a:gd name="connsiteX10" fmla="*/ 43052 w 43256"/>
              <a:gd name="connsiteY10" fmla="*/ 23181 h 40633"/>
              <a:gd name="connsiteX11" fmla="*/ 37440 w 43256"/>
              <a:gd name="connsiteY11" fmla="*/ 30063 h 40633"/>
              <a:gd name="connsiteX12" fmla="*/ 35431 w 43256"/>
              <a:gd name="connsiteY12" fmla="*/ 35960 h 40633"/>
              <a:gd name="connsiteX13" fmla="*/ 28591 w 43256"/>
              <a:gd name="connsiteY13" fmla="*/ 36674 h 40633"/>
              <a:gd name="connsiteX14" fmla="*/ 23703 w 43256"/>
              <a:gd name="connsiteY14" fmla="*/ 38218 h 40633"/>
              <a:gd name="connsiteX15" fmla="*/ 16516 w 43256"/>
              <a:gd name="connsiteY15" fmla="*/ 39125 h 40633"/>
              <a:gd name="connsiteX16" fmla="*/ 5840 w 43256"/>
              <a:gd name="connsiteY16" fmla="*/ 35331 h 40633"/>
              <a:gd name="connsiteX17" fmla="*/ 1146 w 43256"/>
              <a:gd name="connsiteY17" fmla="*/ 31109 h 40633"/>
              <a:gd name="connsiteX18" fmla="*/ 2149 w 43256"/>
              <a:gd name="connsiteY18" fmla="*/ 25410 h 40633"/>
              <a:gd name="connsiteX19" fmla="*/ 31 w 43256"/>
              <a:gd name="connsiteY19" fmla="*/ 19563 h 40633"/>
              <a:gd name="connsiteX20" fmla="*/ 3899 w 43256"/>
              <a:gd name="connsiteY20" fmla="*/ 14366 h 40633"/>
              <a:gd name="connsiteX21" fmla="*/ 3936 w 43256"/>
              <a:gd name="connsiteY21" fmla="*/ 14229 h 40633"/>
              <a:gd name="connsiteX0" fmla="*/ 4729 w 43256"/>
              <a:gd name="connsiteY0" fmla="*/ 26036 h 40633"/>
              <a:gd name="connsiteX1" fmla="*/ 2196 w 43256"/>
              <a:gd name="connsiteY1" fmla="*/ 25239 h 40633"/>
              <a:gd name="connsiteX2" fmla="*/ 6964 w 43256"/>
              <a:gd name="connsiteY2" fmla="*/ 34758 h 40633"/>
              <a:gd name="connsiteX3" fmla="*/ 5856 w 43256"/>
              <a:gd name="connsiteY3" fmla="*/ 35139 h 40633"/>
              <a:gd name="connsiteX4" fmla="*/ 16514 w 43256"/>
              <a:gd name="connsiteY4" fmla="*/ 38949 h 40633"/>
              <a:gd name="connsiteX5" fmla="*/ 15663 w 43256"/>
              <a:gd name="connsiteY5" fmla="*/ 30427 h 40633"/>
              <a:gd name="connsiteX6" fmla="*/ 28863 w 43256"/>
              <a:gd name="connsiteY6" fmla="*/ 34610 h 40633"/>
              <a:gd name="connsiteX7" fmla="*/ 28596 w 43256"/>
              <a:gd name="connsiteY7" fmla="*/ 36519 h 40633"/>
              <a:gd name="connsiteX8" fmla="*/ 34165 w 43256"/>
              <a:gd name="connsiteY8" fmla="*/ 22813 h 40633"/>
              <a:gd name="connsiteX9" fmla="*/ 37416 w 43256"/>
              <a:gd name="connsiteY9" fmla="*/ 29949 h 40633"/>
              <a:gd name="connsiteX10" fmla="*/ 41834 w 43256"/>
              <a:gd name="connsiteY10" fmla="*/ 15213 h 40633"/>
              <a:gd name="connsiteX11" fmla="*/ 40386 w 43256"/>
              <a:gd name="connsiteY11" fmla="*/ 17889 h 40633"/>
              <a:gd name="connsiteX12" fmla="*/ 38360 w 43256"/>
              <a:gd name="connsiteY12" fmla="*/ 5285 h 40633"/>
              <a:gd name="connsiteX13" fmla="*/ 38436 w 43256"/>
              <a:gd name="connsiteY13" fmla="*/ 6549 h 40633"/>
              <a:gd name="connsiteX14" fmla="*/ 29114 w 43256"/>
              <a:gd name="connsiteY14" fmla="*/ 3811 h 40633"/>
              <a:gd name="connsiteX15" fmla="*/ 29856 w 43256"/>
              <a:gd name="connsiteY15" fmla="*/ 2199 h 40633"/>
              <a:gd name="connsiteX16" fmla="*/ 22177 w 43256"/>
              <a:gd name="connsiteY16" fmla="*/ 4579 h 40633"/>
              <a:gd name="connsiteX17" fmla="*/ 22536 w 43256"/>
              <a:gd name="connsiteY17" fmla="*/ 3189 h 40633"/>
              <a:gd name="connsiteX18" fmla="*/ 14036 w 43256"/>
              <a:gd name="connsiteY18" fmla="*/ 5051 h 40633"/>
              <a:gd name="connsiteX19" fmla="*/ 15336 w 43256"/>
              <a:gd name="connsiteY19" fmla="*/ 6399 h 40633"/>
              <a:gd name="connsiteX20" fmla="*/ 4163 w 43256"/>
              <a:gd name="connsiteY20" fmla="*/ 15648 h 40633"/>
              <a:gd name="connsiteX21" fmla="*/ 3936 w 43256"/>
              <a:gd name="connsiteY21" fmla="*/ 14229 h 40633"/>
              <a:gd name="connsiteX0" fmla="*/ 3936 w 43256"/>
              <a:gd name="connsiteY0" fmla="*/ 14229 h 40633"/>
              <a:gd name="connsiteX1" fmla="*/ 5659 w 43256"/>
              <a:gd name="connsiteY1" fmla="*/ 6766 h 40633"/>
              <a:gd name="connsiteX2" fmla="*/ 14041 w 43256"/>
              <a:gd name="connsiteY2" fmla="*/ 5061 h 40633"/>
              <a:gd name="connsiteX3" fmla="*/ 22492 w 43256"/>
              <a:gd name="connsiteY3" fmla="*/ 3291 h 40633"/>
              <a:gd name="connsiteX4" fmla="*/ 25785 w 43256"/>
              <a:gd name="connsiteY4" fmla="*/ 59 h 40633"/>
              <a:gd name="connsiteX5" fmla="*/ 29869 w 43256"/>
              <a:gd name="connsiteY5" fmla="*/ 2340 h 40633"/>
              <a:gd name="connsiteX6" fmla="*/ 35499 w 43256"/>
              <a:gd name="connsiteY6" fmla="*/ 549 h 40633"/>
              <a:gd name="connsiteX7" fmla="*/ 38354 w 43256"/>
              <a:gd name="connsiteY7" fmla="*/ 5435 h 40633"/>
              <a:gd name="connsiteX8" fmla="*/ 42018 w 43256"/>
              <a:gd name="connsiteY8" fmla="*/ 10177 h 40633"/>
              <a:gd name="connsiteX9" fmla="*/ 41854 w 43256"/>
              <a:gd name="connsiteY9" fmla="*/ 15319 h 40633"/>
              <a:gd name="connsiteX10" fmla="*/ 43052 w 43256"/>
              <a:gd name="connsiteY10" fmla="*/ 23181 h 40633"/>
              <a:gd name="connsiteX11" fmla="*/ 37440 w 43256"/>
              <a:gd name="connsiteY11" fmla="*/ 30063 h 40633"/>
              <a:gd name="connsiteX12" fmla="*/ 35431 w 43256"/>
              <a:gd name="connsiteY12" fmla="*/ 35960 h 40633"/>
              <a:gd name="connsiteX13" fmla="*/ 28591 w 43256"/>
              <a:gd name="connsiteY13" fmla="*/ 36674 h 40633"/>
              <a:gd name="connsiteX14" fmla="*/ 23703 w 43256"/>
              <a:gd name="connsiteY14" fmla="*/ 38218 h 40633"/>
              <a:gd name="connsiteX15" fmla="*/ 16516 w 43256"/>
              <a:gd name="connsiteY15" fmla="*/ 39125 h 40633"/>
              <a:gd name="connsiteX16" fmla="*/ 5840 w 43256"/>
              <a:gd name="connsiteY16" fmla="*/ 35331 h 40633"/>
              <a:gd name="connsiteX17" fmla="*/ 1146 w 43256"/>
              <a:gd name="connsiteY17" fmla="*/ 31109 h 40633"/>
              <a:gd name="connsiteX18" fmla="*/ 2149 w 43256"/>
              <a:gd name="connsiteY18" fmla="*/ 25410 h 40633"/>
              <a:gd name="connsiteX19" fmla="*/ 31 w 43256"/>
              <a:gd name="connsiteY19" fmla="*/ 19563 h 40633"/>
              <a:gd name="connsiteX20" fmla="*/ 3899 w 43256"/>
              <a:gd name="connsiteY20" fmla="*/ 14366 h 40633"/>
              <a:gd name="connsiteX21" fmla="*/ 3936 w 43256"/>
              <a:gd name="connsiteY21" fmla="*/ 14229 h 40633"/>
              <a:gd name="connsiteX0" fmla="*/ 4729 w 43256"/>
              <a:gd name="connsiteY0" fmla="*/ 26036 h 40633"/>
              <a:gd name="connsiteX1" fmla="*/ 2196 w 43256"/>
              <a:gd name="connsiteY1" fmla="*/ 25239 h 40633"/>
              <a:gd name="connsiteX2" fmla="*/ 6964 w 43256"/>
              <a:gd name="connsiteY2" fmla="*/ 34758 h 40633"/>
              <a:gd name="connsiteX3" fmla="*/ 5856 w 43256"/>
              <a:gd name="connsiteY3" fmla="*/ 35139 h 40633"/>
              <a:gd name="connsiteX4" fmla="*/ 16514 w 43256"/>
              <a:gd name="connsiteY4" fmla="*/ 30811 h 40633"/>
              <a:gd name="connsiteX5" fmla="*/ 15663 w 43256"/>
              <a:gd name="connsiteY5" fmla="*/ 30427 h 40633"/>
              <a:gd name="connsiteX6" fmla="*/ 28863 w 43256"/>
              <a:gd name="connsiteY6" fmla="*/ 34610 h 40633"/>
              <a:gd name="connsiteX7" fmla="*/ 28596 w 43256"/>
              <a:gd name="connsiteY7" fmla="*/ 36519 h 40633"/>
              <a:gd name="connsiteX8" fmla="*/ 34165 w 43256"/>
              <a:gd name="connsiteY8" fmla="*/ 22813 h 40633"/>
              <a:gd name="connsiteX9" fmla="*/ 37416 w 43256"/>
              <a:gd name="connsiteY9" fmla="*/ 29949 h 40633"/>
              <a:gd name="connsiteX10" fmla="*/ 41834 w 43256"/>
              <a:gd name="connsiteY10" fmla="*/ 15213 h 40633"/>
              <a:gd name="connsiteX11" fmla="*/ 40386 w 43256"/>
              <a:gd name="connsiteY11" fmla="*/ 17889 h 40633"/>
              <a:gd name="connsiteX12" fmla="*/ 38360 w 43256"/>
              <a:gd name="connsiteY12" fmla="*/ 5285 h 40633"/>
              <a:gd name="connsiteX13" fmla="*/ 38436 w 43256"/>
              <a:gd name="connsiteY13" fmla="*/ 6549 h 40633"/>
              <a:gd name="connsiteX14" fmla="*/ 29114 w 43256"/>
              <a:gd name="connsiteY14" fmla="*/ 3811 h 40633"/>
              <a:gd name="connsiteX15" fmla="*/ 29856 w 43256"/>
              <a:gd name="connsiteY15" fmla="*/ 2199 h 40633"/>
              <a:gd name="connsiteX16" fmla="*/ 22177 w 43256"/>
              <a:gd name="connsiteY16" fmla="*/ 4579 h 40633"/>
              <a:gd name="connsiteX17" fmla="*/ 22536 w 43256"/>
              <a:gd name="connsiteY17" fmla="*/ 3189 h 40633"/>
              <a:gd name="connsiteX18" fmla="*/ 14036 w 43256"/>
              <a:gd name="connsiteY18" fmla="*/ 5051 h 40633"/>
              <a:gd name="connsiteX19" fmla="*/ 15336 w 43256"/>
              <a:gd name="connsiteY19" fmla="*/ 6399 h 40633"/>
              <a:gd name="connsiteX20" fmla="*/ 4163 w 43256"/>
              <a:gd name="connsiteY20" fmla="*/ 15648 h 40633"/>
              <a:gd name="connsiteX21" fmla="*/ 3936 w 43256"/>
              <a:gd name="connsiteY21" fmla="*/ 14229 h 40633"/>
              <a:gd name="connsiteX0" fmla="*/ 3936 w 43256"/>
              <a:gd name="connsiteY0" fmla="*/ 14229 h 38857"/>
              <a:gd name="connsiteX1" fmla="*/ 5659 w 43256"/>
              <a:gd name="connsiteY1" fmla="*/ 6766 h 38857"/>
              <a:gd name="connsiteX2" fmla="*/ 14041 w 43256"/>
              <a:gd name="connsiteY2" fmla="*/ 5061 h 38857"/>
              <a:gd name="connsiteX3" fmla="*/ 22492 w 43256"/>
              <a:gd name="connsiteY3" fmla="*/ 3291 h 38857"/>
              <a:gd name="connsiteX4" fmla="*/ 25785 w 43256"/>
              <a:gd name="connsiteY4" fmla="*/ 59 h 38857"/>
              <a:gd name="connsiteX5" fmla="*/ 29869 w 43256"/>
              <a:gd name="connsiteY5" fmla="*/ 2340 h 38857"/>
              <a:gd name="connsiteX6" fmla="*/ 35499 w 43256"/>
              <a:gd name="connsiteY6" fmla="*/ 549 h 38857"/>
              <a:gd name="connsiteX7" fmla="*/ 38354 w 43256"/>
              <a:gd name="connsiteY7" fmla="*/ 5435 h 38857"/>
              <a:gd name="connsiteX8" fmla="*/ 42018 w 43256"/>
              <a:gd name="connsiteY8" fmla="*/ 10177 h 38857"/>
              <a:gd name="connsiteX9" fmla="*/ 41854 w 43256"/>
              <a:gd name="connsiteY9" fmla="*/ 15319 h 38857"/>
              <a:gd name="connsiteX10" fmla="*/ 43052 w 43256"/>
              <a:gd name="connsiteY10" fmla="*/ 23181 h 38857"/>
              <a:gd name="connsiteX11" fmla="*/ 37440 w 43256"/>
              <a:gd name="connsiteY11" fmla="*/ 30063 h 38857"/>
              <a:gd name="connsiteX12" fmla="*/ 35431 w 43256"/>
              <a:gd name="connsiteY12" fmla="*/ 35960 h 38857"/>
              <a:gd name="connsiteX13" fmla="*/ 28591 w 43256"/>
              <a:gd name="connsiteY13" fmla="*/ 36674 h 38857"/>
              <a:gd name="connsiteX14" fmla="*/ 23703 w 43256"/>
              <a:gd name="connsiteY14" fmla="*/ 38218 h 38857"/>
              <a:gd name="connsiteX15" fmla="*/ 16516 w 43256"/>
              <a:gd name="connsiteY15" fmla="*/ 33021 h 38857"/>
              <a:gd name="connsiteX16" fmla="*/ 5840 w 43256"/>
              <a:gd name="connsiteY16" fmla="*/ 35331 h 38857"/>
              <a:gd name="connsiteX17" fmla="*/ 1146 w 43256"/>
              <a:gd name="connsiteY17" fmla="*/ 31109 h 38857"/>
              <a:gd name="connsiteX18" fmla="*/ 2149 w 43256"/>
              <a:gd name="connsiteY18" fmla="*/ 25410 h 38857"/>
              <a:gd name="connsiteX19" fmla="*/ 31 w 43256"/>
              <a:gd name="connsiteY19" fmla="*/ 19563 h 38857"/>
              <a:gd name="connsiteX20" fmla="*/ 3899 w 43256"/>
              <a:gd name="connsiteY20" fmla="*/ 14366 h 38857"/>
              <a:gd name="connsiteX21" fmla="*/ 3936 w 43256"/>
              <a:gd name="connsiteY21" fmla="*/ 14229 h 38857"/>
              <a:gd name="connsiteX0" fmla="*/ 4729 w 43256"/>
              <a:gd name="connsiteY0" fmla="*/ 26036 h 38857"/>
              <a:gd name="connsiteX1" fmla="*/ 2196 w 43256"/>
              <a:gd name="connsiteY1" fmla="*/ 25239 h 38857"/>
              <a:gd name="connsiteX2" fmla="*/ 6964 w 43256"/>
              <a:gd name="connsiteY2" fmla="*/ 34758 h 38857"/>
              <a:gd name="connsiteX3" fmla="*/ 5856 w 43256"/>
              <a:gd name="connsiteY3" fmla="*/ 35139 h 38857"/>
              <a:gd name="connsiteX4" fmla="*/ 16514 w 43256"/>
              <a:gd name="connsiteY4" fmla="*/ 30811 h 38857"/>
              <a:gd name="connsiteX5" fmla="*/ 15663 w 43256"/>
              <a:gd name="connsiteY5" fmla="*/ 30427 h 38857"/>
              <a:gd name="connsiteX6" fmla="*/ 28863 w 43256"/>
              <a:gd name="connsiteY6" fmla="*/ 34610 h 38857"/>
              <a:gd name="connsiteX7" fmla="*/ 28596 w 43256"/>
              <a:gd name="connsiteY7" fmla="*/ 36519 h 38857"/>
              <a:gd name="connsiteX8" fmla="*/ 34165 w 43256"/>
              <a:gd name="connsiteY8" fmla="*/ 22813 h 38857"/>
              <a:gd name="connsiteX9" fmla="*/ 37416 w 43256"/>
              <a:gd name="connsiteY9" fmla="*/ 29949 h 38857"/>
              <a:gd name="connsiteX10" fmla="*/ 41834 w 43256"/>
              <a:gd name="connsiteY10" fmla="*/ 15213 h 38857"/>
              <a:gd name="connsiteX11" fmla="*/ 40386 w 43256"/>
              <a:gd name="connsiteY11" fmla="*/ 17889 h 38857"/>
              <a:gd name="connsiteX12" fmla="*/ 38360 w 43256"/>
              <a:gd name="connsiteY12" fmla="*/ 5285 h 38857"/>
              <a:gd name="connsiteX13" fmla="*/ 38436 w 43256"/>
              <a:gd name="connsiteY13" fmla="*/ 6549 h 38857"/>
              <a:gd name="connsiteX14" fmla="*/ 29114 w 43256"/>
              <a:gd name="connsiteY14" fmla="*/ 3811 h 38857"/>
              <a:gd name="connsiteX15" fmla="*/ 29856 w 43256"/>
              <a:gd name="connsiteY15" fmla="*/ 2199 h 38857"/>
              <a:gd name="connsiteX16" fmla="*/ 22177 w 43256"/>
              <a:gd name="connsiteY16" fmla="*/ 4579 h 38857"/>
              <a:gd name="connsiteX17" fmla="*/ 22536 w 43256"/>
              <a:gd name="connsiteY17" fmla="*/ 3189 h 38857"/>
              <a:gd name="connsiteX18" fmla="*/ 14036 w 43256"/>
              <a:gd name="connsiteY18" fmla="*/ 5051 h 38857"/>
              <a:gd name="connsiteX19" fmla="*/ 15336 w 43256"/>
              <a:gd name="connsiteY19" fmla="*/ 6399 h 38857"/>
              <a:gd name="connsiteX20" fmla="*/ 4163 w 43256"/>
              <a:gd name="connsiteY20" fmla="*/ 15648 h 38857"/>
              <a:gd name="connsiteX21" fmla="*/ 3936 w 43256"/>
              <a:gd name="connsiteY21" fmla="*/ 14229 h 38857"/>
              <a:gd name="connsiteX0" fmla="*/ 3936 w 43256"/>
              <a:gd name="connsiteY0" fmla="*/ 14229 h 38857"/>
              <a:gd name="connsiteX1" fmla="*/ 5659 w 43256"/>
              <a:gd name="connsiteY1" fmla="*/ 6766 h 38857"/>
              <a:gd name="connsiteX2" fmla="*/ 14041 w 43256"/>
              <a:gd name="connsiteY2" fmla="*/ 5061 h 38857"/>
              <a:gd name="connsiteX3" fmla="*/ 22492 w 43256"/>
              <a:gd name="connsiteY3" fmla="*/ 3291 h 38857"/>
              <a:gd name="connsiteX4" fmla="*/ 25785 w 43256"/>
              <a:gd name="connsiteY4" fmla="*/ 59 h 38857"/>
              <a:gd name="connsiteX5" fmla="*/ 29869 w 43256"/>
              <a:gd name="connsiteY5" fmla="*/ 2340 h 38857"/>
              <a:gd name="connsiteX6" fmla="*/ 35499 w 43256"/>
              <a:gd name="connsiteY6" fmla="*/ 549 h 38857"/>
              <a:gd name="connsiteX7" fmla="*/ 38354 w 43256"/>
              <a:gd name="connsiteY7" fmla="*/ 5435 h 38857"/>
              <a:gd name="connsiteX8" fmla="*/ 42018 w 43256"/>
              <a:gd name="connsiteY8" fmla="*/ 10177 h 38857"/>
              <a:gd name="connsiteX9" fmla="*/ 41854 w 43256"/>
              <a:gd name="connsiteY9" fmla="*/ 15319 h 38857"/>
              <a:gd name="connsiteX10" fmla="*/ 43052 w 43256"/>
              <a:gd name="connsiteY10" fmla="*/ 23181 h 38857"/>
              <a:gd name="connsiteX11" fmla="*/ 37440 w 43256"/>
              <a:gd name="connsiteY11" fmla="*/ 30063 h 38857"/>
              <a:gd name="connsiteX12" fmla="*/ 35431 w 43256"/>
              <a:gd name="connsiteY12" fmla="*/ 35960 h 38857"/>
              <a:gd name="connsiteX13" fmla="*/ 28591 w 43256"/>
              <a:gd name="connsiteY13" fmla="*/ 36674 h 38857"/>
              <a:gd name="connsiteX14" fmla="*/ 23703 w 43256"/>
              <a:gd name="connsiteY14" fmla="*/ 38218 h 38857"/>
              <a:gd name="connsiteX15" fmla="*/ 16516 w 43256"/>
              <a:gd name="connsiteY15" fmla="*/ 33021 h 38857"/>
              <a:gd name="connsiteX16" fmla="*/ 5840 w 43256"/>
              <a:gd name="connsiteY16" fmla="*/ 35331 h 38857"/>
              <a:gd name="connsiteX17" fmla="*/ 1146 w 43256"/>
              <a:gd name="connsiteY17" fmla="*/ 31109 h 38857"/>
              <a:gd name="connsiteX18" fmla="*/ 2149 w 43256"/>
              <a:gd name="connsiteY18" fmla="*/ 25410 h 38857"/>
              <a:gd name="connsiteX19" fmla="*/ 31 w 43256"/>
              <a:gd name="connsiteY19" fmla="*/ 19563 h 38857"/>
              <a:gd name="connsiteX20" fmla="*/ 3899 w 43256"/>
              <a:gd name="connsiteY20" fmla="*/ 14366 h 38857"/>
              <a:gd name="connsiteX21" fmla="*/ 3936 w 43256"/>
              <a:gd name="connsiteY21" fmla="*/ 14229 h 38857"/>
              <a:gd name="connsiteX0" fmla="*/ 4729 w 43256"/>
              <a:gd name="connsiteY0" fmla="*/ 26036 h 38857"/>
              <a:gd name="connsiteX1" fmla="*/ 2196 w 43256"/>
              <a:gd name="connsiteY1" fmla="*/ 25239 h 38857"/>
              <a:gd name="connsiteX2" fmla="*/ 6964 w 43256"/>
              <a:gd name="connsiteY2" fmla="*/ 34758 h 38857"/>
              <a:gd name="connsiteX3" fmla="*/ 5856 w 43256"/>
              <a:gd name="connsiteY3" fmla="*/ 35139 h 38857"/>
              <a:gd name="connsiteX4" fmla="*/ 16514 w 43256"/>
              <a:gd name="connsiteY4" fmla="*/ 30811 h 38857"/>
              <a:gd name="connsiteX5" fmla="*/ 15663 w 43256"/>
              <a:gd name="connsiteY5" fmla="*/ 30427 h 38857"/>
              <a:gd name="connsiteX6" fmla="*/ 28863 w 43256"/>
              <a:gd name="connsiteY6" fmla="*/ 34610 h 38857"/>
              <a:gd name="connsiteX7" fmla="*/ 28596 w 43256"/>
              <a:gd name="connsiteY7" fmla="*/ 36519 h 38857"/>
              <a:gd name="connsiteX8" fmla="*/ 34165 w 43256"/>
              <a:gd name="connsiteY8" fmla="*/ 22813 h 38857"/>
              <a:gd name="connsiteX9" fmla="*/ 37416 w 43256"/>
              <a:gd name="connsiteY9" fmla="*/ 29949 h 38857"/>
              <a:gd name="connsiteX10" fmla="*/ 41834 w 43256"/>
              <a:gd name="connsiteY10" fmla="*/ 15213 h 38857"/>
              <a:gd name="connsiteX11" fmla="*/ 40386 w 43256"/>
              <a:gd name="connsiteY11" fmla="*/ 17889 h 38857"/>
              <a:gd name="connsiteX12" fmla="*/ 38360 w 43256"/>
              <a:gd name="connsiteY12" fmla="*/ 5285 h 38857"/>
              <a:gd name="connsiteX13" fmla="*/ 38436 w 43256"/>
              <a:gd name="connsiteY13" fmla="*/ 6549 h 38857"/>
              <a:gd name="connsiteX14" fmla="*/ 29114 w 43256"/>
              <a:gd name="connsiteY14" fmla="*/ 3811 h 38857"/>
              <a:gd name="connsiteX15" fmla="*/ 29856 w 43256"/>
              <a:gd name="connsiteY15" fmla="*/ 2199 h 38857"/>
              <a:gd name="connsiteX16" fmla="*/ 22177 w 43256"/>
              <a:gd name="connsiteY16" fmla="*/ 4579 h 38857"/>
              <a:gd name="connsiteX17" fmla="*/ 22536 w 43256"/>
              <a:gd name="connsiteY17" fmla="*/ 3189 h 38857"/>
              <a:gd name="connsiteX18" fmla="*/ 14036 w 43256"/>
              <a:gd name="connsiteY18" fmla="*/ 5051 h 38857"/>
              <a:gd name="connsiteX19" fmla="*/ 15336 w 43256"/>
              <a:gd name="connsiteY19" fmla="*/ 6399 h 38857"/>
              <a:gd name="connsiteX20" fmla="*/ 4163 w 43256"/>
              <a:gd name="connsiteY20" fmla="*/ 15648 h 38857"/>
              <a:gd name="connsiteX21" fmla="*/ 3936 w 43256"/>
              <a:gd name="connsiteY21" fmla="*/ 14229 h 38857"/>
              <a:gd name="connsiteX0" fmla="*/ 3936 w 43256"/>
              <a:gd name="connsiteY0" fmla="*/ 14229 h 38857"/>
              <a:gd name="connsiteX1" fmla="*/ 5659 w 43256"/>
              <a:gd name="connsiteY1" fmla="*/ 6766 h 38857"/>
              <a:gd name="connsiteX2" fmla="*/ 14041 w 43256"/>
              <a:gd name="connsiteY2" fmla="*/ 5061 h 38857"/>
              <a:gd name="connsiteX3" fmla="*/ 22492 w 43256"/>
              <a:gd name="connsiteY3" fmla="*/ 3291 h 38857"/>
              <a:gd name="connsiteX4" fmla="*/ 25785 w 43256"/>
              <a:gd name="connsiteY4" fmla="*/ 59 h 38857"/>
              <a:gd name="connsiteX5" fmla="*/ 29869 w 43256"/>
              <a:gd name="connsiteY5" fmla="*/ 2340 h 38857"/>
              <a:gd name="connsiteX6" fmla="*/ 35499 w 43256"/>
              <a:gd name="connsiteY6" fmla="*/ 549 h 38857"/>
              <a:gd name="connsiteX7" fmla="*/ 38354 w 43256"/>
              <a:gd name="connsiteY7" fmla="*/ 5435 h 38857"/>
              <a:gd name="connsiteX8" fmla="*/ 42018 w 43256"/>
              <a:gd name="connsiteY8" fmla="*/ 10177 h 38857"/>
              <a:gd name="connsiteX9" fmla="*/ 41854 w 43256"/>
              <a:gd name="connsiteY9" fmla="*/ 15319 h 38857"/>
              <a:gd name="connsiteX10" fmla="*/ 43052 w 43256"/>
              <a:gd name="connsiteY10" fmla="*/ 23181 h 38857"/>
              <a:gd name="connsiteX11" fmla="*/ 37440 w 43256"/>
              <a:gd name="connsiteY11" fmla="*/ 30063 h 38857"/>
              <a:gd name="connsiteX12" fmla="*/ 35431 w 43256"/>
              <a:gd name="connsiteY12" fmla="*/ 35960 h 38857"/>
              <a:gd name="connsiteX13" fmla="*/ 28591 w 43256"/>
              <a:gd name="connsiteY13" fmla="*/ 36674 h 38857"/>
              <a:gd name="connsiteX14" fmla="*/ 23703 w 43256"/>
              <a:gd name="connsiteY14" fmla="*/ 38218 h 38857"/>
              <a:gd name="connsiteX15" fmla="*/ 16516 w 43256"/>
              <a:gd name="connsiteY15" fmla="*/ 33021 h 38857"/>
              <a:gd name="connsiteX16" fmla="*/ 5840 w 43256"/>
              <a:gd name="connsiteY16" fmla="*/ 35331 h 38857"/>
              <a:gd name="connsiteX17" fmla="*/ 1146 w 43256"/>
              <a:gd name="connsiteY17" fmla="*/ 31109 h 38857"/>
              <a:gd name="connsiteX18" fmla="*/ 2149 w 43256"/>
              <a:gd name="connsiteY18" fmla="*/ 25410 h 38857"/>
              <a:gd name="connsiteX19" fmla="*/ 31 w 43256"/>
              <a:gd name="connsiteY19" fmla="*/ 19563 h 38857"/>
              <a:gd name="connsiteX20" fmla="*/ 3899 w 43256"/>
              <a:gd name="connsiteY20" fmla="*/ 14366 h 38857"/>
              <a:gd name="connsiteX21" fmla="*/ 3936 w 43256"/>
              <a:gd name="connsiteY21" fmla="*/ 14229 h 38857"/>
              <a:gd name="connsiteX0" fmla="*/ 4729 w 43256"/>
              <a:gd name="connsiteY0" fmla="*/ 26036 h 38857"/>
              <a:gd name="connsiteX1" fmla="*/ 2196 w 43256"/>
              <a:gd name="connsiteY1" fmla="*/ 25239 h 38857"/>
              <a:gd name="connsiteX2" fmla="*/ 7878 w 43256"/>
              <a:gd name="connsiteY2" fmla="*/ 30011 h 38857"/>
              <a:gd name="connsiteX3" fmla="*/ 5856 w 43256"/>
              <a:gd name="connsiteY3" fmla="*/ 35139 h 38857"/>
              <a:gd name="connsiteX4" fmla="*/ 16514 w 43256"/>
              <a:gd name="connsiteY4" fmla="*/ 30811 h 38857"/>
              <a:gd name="connsiteX5" fmla="*/ 15663 w 43256"/>
              <a:gd name="connsiteY5" fmla="*/ 30427 h 38857"/>
              <a:gd name="connsiteX6" fmla="*/ 28863 w 43256"/>
              <a:gd name="connsiteY6" fmla="*/ 34610 h 38857"/>
              <a:gd name="connsiteX7" fmla="*/ 28596 w 43256"/>
              <a:gd name="connsiteY7" fmla="*/ 36519 h 38857"/>
              <a:gd name="connsiteX8" fmla="*/ 34165 w 43256"/>
              <a:gd name="connsiteY8" fmla="*/ 22813 h 38857"/>
              <a:gd name="connsiteX9" fmla="*/ 37416 w 43256"/>
              <a:gd name="connsiteY9" fmla="*/ 29949 h 38857"/>
              <a:gd name="connsiteX10" fmla="*/ 41834 w 43256"/>
              <a:gd name="connsiteY10" fmla="*/ 15213 h 38857"/>
              <a:gd name="connsiteX11" fmla="*/ 40386 w 43256"/>
              <a:gd name="connsiteY11" fmla="*/ 17889 h 38857"/>
              <a:gd name="connsiteX12" fmla="*/ 38360 w 43256"/>
              <a:gd name="connsiteY12" fmla="*/ 5285 h 38857"/>
              <a:gd name="connsiteX13" fmla="*/ 38436 w 43256"/>
              <a:gd name="connsiteY13" fmla="*/ 6549 h 38857"/>
              <a:gd name="connsiteX14" fmla="*/ 29114 w 43256"/>
              <a:gd name="connsiteY14" fmla="*/ 3811 h 38857"/>
              <a:gd name="connsiteX15" fmla="*/ 29856 w 43256"/>
              <a:gd name="connsiteY15" fmla="*/ 2199 h 38857"/>
              <a:gd name="connsiteX16" fmla="*/ 22177 w 43256"/>
              <a:gd name="connsiteY16" fmla="*/ 4579 h 38857"/>
              <a:gd name="connsiteX17" fmla="*/ 22536 w 43256"/>
              <a:gd name="connsiteY17" fmla="*/ 3189 h 38857"/>
              <a:gd name="connsiteX18" fmla="*/ 14036 w 43256"/>
              <a:gd name="connsiteY18" fmla="*/ 5051 h 38857"/>
              <a:gd name="connsiteX19" fmla="*/ 15336 w 43256"/>
              <a:gd name="connsiteY19" fmla="*/ 6399 h 38857"/>
              <a:gd name="connsiteX20" fmla="*/ 4163 w 43256"/>
              <a:gd name="connsiteY20" fmla="*/ 15648 h 38857"/>
              <a:gd name="connsiteX21" fmla="*/ 3936 w 43256"/>
              <a:gd name="connsiteY21" fmla="*/ 14229 h 38857"/>
              <a:gd name="connsiteX0" fmla="*/ 3936 w 43256"/>
              <a:gd name="connsiteY0" fmla="*/ 14229 h 38857"/>
              <a:gd name="connsiteX1" fmla="*/ 5659 w 43256"/>
              <a:gd name="connsiteY1" fmla="*/ 6766 h 38857"/>
              <a:gd name="connsiteX2" fmla="*/ 14041 w 43256"/>
              <a:gd name="connsiteY2" fmla="*/ 5061 h 38857"/>
              <a:gd name="connsiteX3" fmla="*/ 22492 w 43256"/>
              <a:gd name="connsiteY3" fmla="*/ 3291 h 38857"/>
              <a:gd name="connsiteX4" fmla="*/ 25785 w 43256"/>
              <a:gd name="connsiteY4" fmla="*/ 59 h 38857"/>
              <a:gd name="connsiteX5" fmla="*/ 29869 w 43256"/>
              <a:gd name="connsiteY5" fmla="*/ 2340 h 38857"/>
              <a:gd name="connsiteX6" fmla="*/ 35499 w 43256"/>
              <a:gd name="connsiteY6" fmla="*/ 549 h 38857"/>
              <a:gd name="connsiteX7" fmla="*/ 38354 w 43256"/>
              <a:gd name="connsiteY7" fmla="*/ 5435 h 38857"/>
              <a:gd name="connsiteX8" fmla="*/ 42018 w 43256"/>
              <a:gd name="connsiteY8" fmla="*/ 10177 h 38857"/>
              <a:gd name="connsiteX9" fmla="*/ 41854 w 43256"/>
              <a:gd name="connsiteY9" fmla="*/ 15319 h 38857"/>
              <a:gd name="connsiteX10" fmla="*/ 43052 w 43256"/>
              <a:gd name="connsiteY10" fmla="*/ 23181 h 38857"/>
              <a:gd name="connsiteX11" fmla="*/ 37440 w 43256"/>
              <a:gd name="connsiteY11" fmla="*/ 30063 h 38857"/>
              <a:gd name="connsiteX12" fmla="*/ 35431 w 43256"/>
              <a:gd name="connsiteY12" fmla="*/ 35960 h 38857"/>
              <a:gd name="connsiteX13" fmla="*/ 28591 w 43256"/>
              <a:gd name="connsiteY13" fmla="*/ 36674 h 38857"/>
              <a:gd name="connsiteX14" fmla="*/ 23703 w 43256"/>
              <a:gd name="connsiteY14" fmla="*/ 38218 h 38857"/>
              <a:gd name="connsiteX15" fmla="*/ 16516 w 43256"/>
              <a:gd name="connsiteY15" fmla="*/ 33021 h 38857"/>
              <a:gd name="connsiteX16" fmla="*/ 5840 w 43256"/>
              <a:gd name="connsiteY16" fmla="*/ 35331 h 38857"/>
              <a:gd name="connsiteX17" fmla="*/ 1146 w 43256"/>
              <a:gd name="connsiteY17" fmla="*/ 31109 h 38857"/>
              <a:gd name="connsiteX18" fmla="*/ 2149 w 43256"/>
              <a:gd name="connsiteY18" fmla="*/ 25410 h 38857"/>
              <a:gd name="connsiteX19" fmla="*/ 31 w 43256"/>
              <a:gd name="connsiteY19" fmla="*/ 19563 h 38857"/>
              <a:gd name="connsiteX20" fmla="*/ 3899 w 43256"/>
              <a:gd name="connsiteY20" fmla="*/ 14366 h 38857"/>
              <a:gd name="connsiteX21" fmla="*/ 3936 w 43256"/>
              <a:gd name="connsiteY21" fmla="*/ 14229 h 38857"/>
              <a:gd name="connsiteX0" fmla="*/ 4729 w 43256"/>
              <a:gd name="connsiteY0" fmla="*/ 26036 h 38857"/>
              <a:gd name="connsiteX1" fmla="*/ 2196 w 43256"/>
              <a:gd name="connsiteY1" fmla="*/ 25239 h 38857"/>
              <a:gd name="connsiteX2" fmla="*/ 7878 w 43256"/>
              <a:gd name="connsiteY2" fmla="*/ 30011 h 38857"/>
              <a:gd name="connsiteX3" fmla="*/ 6222 w 43256"/>
              <a:gd name="connsiteY3" fmla="*/ 30392 h 38857"/>
              <a:gd name="connsiteX4" fmla="*/ 16514 w 43256"/>
              <a:gd name="connsiteY4" fmla="*/ 30811 h 38857"/>
              <a:gd name="connsiteX5" fmla="*/ 15663 w 43256"/>
              <a:gd name="connsiteY5" fmla="*/ 30427 h 38857"/>
              <a:gd name="connsiteX6" fmla="*/ 28863 w 43256"/>
              <a:gd name="connsiteY6" fmla="*/ 34610 h 38857"/>
              <a:gd name="connsiteX7" fmla="*/ 28596 w 43256"/>
              <a:gd name="connsiteY7" fmla="*/ 36519 h 38857"/>
              <a:gd name="connsiteX8" fmla="*/ 34165 w 43256"/>
              <a:gd name="connsiteY8" fmla="*/ 22813 h 38857"/>
              <a:gd name="connsiteX9" fmla="*/ 37416 w 43256"/>
              <a:gd name="connsiteY9" fmla="*/ 29949 h 38857"/>
              <a:gd name="connsiteX10" fmla="*/ 41834 w 43256"/>
              <a:gd name="connsiteY10" fmla="*/ 15213 h 38857"/>
              <a:gd name="connsiteX11" fmla="*/ 40386 w 43256"/>
              <a:gd name="connsiteY11" fmla="*/ 17889 h 38857"/>
              <a:gd name="connsiteX12" fmla="*/ 38360 w 43256"/>
              <a:gd name="connsiteY12" fmla="*/ 5285 h 38857"/>
              <a:gd name="connsiteX13" fmla="*/ 38436 w 43256"/>
              <a:gd name="connsiteY13" fmla="*/ 6549 h 38857"/>
              <a:gd name="connsiteX14" fmla="*/ 29114 w 43256"/>
              <a:gd name="connsiteY14" fmla="*/ 3811 h 38857"/>
              <a:gd name="connsiteX15" fmla="*/ 29856 w 43256"/>
              <a:gd name="connsiteY15" fmla="*/ 2199 h 38857"/>
              <a:gd name="connsiteX16" fmla="*/ 22177 w 43256"/>
              <a:gd name="connsiteY16" fmla="*/ 4579 h 38857"/>
              <a:gd name="connsiteX17" fmla="*/ 22536 w 43256"/>
              <a:gd name="connsiteY17" fmla="*/ 3189 h 38857"/>
              <a:gd name="connsiteX18" fmla="*/ 14036 w 43256"/>
              <a:gd name="connsiteY18" fmla="*/ 5051 h 38857"/>
              <a:gd name="connsiteX19" fmla="*/ 15336 w 43256"/>
              <a:gd name="connsiteY19" fmla="*/ 6399 h 38857"/>
              <a:gd name="connsiteX20" fmla="*/ 4163 w 43256"/>
              <a:gd name="connsiteY20" fmla="*/ 15648 h 38857"/>
              <a:gd name="connsiteX21" fmla="*/ 3936 w 43256"/>
              <a:gd name="connsiteY21" fmla="*/ 14229 h 38857"/>
              <a:gd name="connsiteX0" fmla="*/ 3936 w 43256"/>
              <a:gd name="connsiteY0" fmla="*/ 14229 h 38857"/>
              <a:gd name="connsiteX1" fmla="*/ 5659 w 43256"/>
              <a:gd name="connsiteY1" fmla="*/ 6766 h 38857"/>
              <a:gd name="connsiteX2" fmla="*/ 14041 w 43256"/>
              <a:gd name="connsiteY2" fmla="*/ 5061 h 38857"/>
              <a:gd name="connsiteX3" fmla="*/ 22492 w 43256"/>
              <a:gd name="connsiteY3" fmla="*/ 3291 h 38857"/>
              <a:gd name="connsiteX4" fmla="*/ 25785 w 43256"/>
              <a:gd name="connsiteY4" fmla="*/ 59 h 38857"/>
              <a:gd name="connsiteX5" fmla="*/ 29869 w 43256"/>
              <a:gd name="connsiteY5" fmla="*/ 2340 h 38857"/>
              <a:gd name="connsiteX6" fmla="*/ 35499 w 43256"/>
              <a:gd name="connsiteY6" fmla="*/ 549 h 38857"/>
              <a:gd name="connsiteX7" fmla="*/ 38354 w 43256"/>
              <a:gd name="connsiteY7" fmla="*/ 5435 h 38857"/>
              <a:gd name="connsiteX8" fmla="*/ 42018 w 43256"/>
              <a:gd name="connsiteY8" fmla="*/ 10177 h 38857"/>
              <a:gd name="connsiteX9" fmla="*/ 41854 w 43256"/>
              <a:gd name="connsiteY9" fmla="*/ 15319 h 38857"/>
              <a:gd name="connsiteX10" fmla="*/ 43052 w 43256"/>
              <a:gd name="connsiteY10" fmla="*/ 23181 h 38857"/>
              <a:gd name="connsiteX11" fmla="*/ 37440 w 43256"/>
              <a:gd name="connsiteY11" fmla="*/ 30063 h 38857"/>
              <a:gd name="connsiteX12" fmla="*/ 35431 w 43256"/>
              <a:gd name="connsiteY12" fmla="*/ 35960 h 38857"/>
              <a:gd name="connsiteX13" fmla="*/ 28591 w 43256"/>
              <a:gd name="connsiteY13" fmla="*/ 36674 h 38857"/>
              <a:gd name="connsiteX14" fmla="*/ 23703 w 43256"/>
              <a:gd name="connsiteY14" fmla="*/ 38218 h 38857"/>
              <a:gd name="connsiteX15" fmla="*/ 16516 w 43256"/>
              <a:gd name="connsiteY15" fmla="*/ 33021 h 38857"/>
              <a:gd name="connsiteX16" fmla="*/ 5840 w 43256"/>
              <a:gd name="connsiteY16" fmla="*/ 32618 h 38857"/>
              <a:gd name="connsiteX17" fmla="*/ 1146 w 43256"/>
              <a:gd name="connsiteY17" fmla="*/ 31109 h 38857"/>
              <a:gd name="connsiteX18" fmla="*/ 2149 w 43256"/>
              <a:gd name="connsiteY18" fmla="*/ 25410 h 38857"/>
              <a:gd name="connsiteX19" fmla="*/ 31 w 43256"/>
              <a:gd name="connsiteY19" fmla="*/ 19563 h 38857"/>
              <a:gd name="connsiteX20" fmla="*/ 3899 w 43256"/>
              <a:gd name="connsiteY20" fmla="*/ 14366 h 38857"/>
              <a:gd name="connsiteX21" fmla="*/ 3936 w 43256"/>
              <a:gd name="connsiteY21" fmla="*/ 14229 h 38857"/>
              <a:gd name="connsiteX0" fmla="*/ 4729 w 43256"/>
              <a:gd name="connsiteY0" fmla="*/ 26036 h 38857"/>
              <a:gd name="connsiteX1" fmla="*/ 2196 w 43256"/>
              <a:gd name="connsiteY1" fmla="*/ 25239 h 38857"/>
              <a:gd name="connsiteX2" fmla="*/ 7878 w 43256"/>
              <a:gd name="connsiteY2" fmla="*/ 30011 h 38857"/>
              <a:gd name="connsiteX3" fmla="*/ 6222 w 43256"/>
              <a:gd name="connsiteY3" fmla="*/ 30392 h 38857"/>
              <a:gd name="connsiteX4" fmla="*/ 16514 w 43256"/>
              <a:gd name="connsiteY4" fmla="*/ 30811 h 38857"/>
              <a:gd name="connsiteX5" fmla="*/ 15663 w 43256"/>
              <a:gd name="connsiteY5" fmla="*/ 30427 h 38857"/>
              <a:gd name="connsiteX6" fmla="*/ 28863 w 43256"/>
              <a:gd name="connsiteY6" fmla="*/ 34610 h 38857"/>
              <a:gd name="connsiteX7" fmla="*/ 28596 w 43256"/>
              <a:gd name="connsiteY7" fmla="*/ 36519 h 38857"/>
              <a:gd name="connsiteX8" fmla="*/ 34165 w 43256"/>
              <a:gd name="connsiteY8" fmla="*/ 22813 h 38857"/>
              <a:gd name="connsiteX9" fmla="*/ 37416 w 43256"/>
              <a:gd name="connsiteY9" fmla="*/ 29949 h 38857"/>
              <a:gd name="connsiteX10" fmla="*/ 41834 w 43256"/>
              <a:gd name="connsiteY10" fmla="*/ 15213 h 38857"/>
              <a:gd name="connsiteX11" fmla="*/ 40386 w 43256"/>
              <a:gd name="connsiteY11" fmla="*/ 17889 h 38857"/>
              <a:gd name="connsiteX12" fmla="*/ 38360 w 43256"/>
              <a:gd name="connsiteY12" fmla="*/ 5285 h 38857"/>
              <a:gd name="connsiteX13" fmla="*/ 38436 w 43256"/>
              <a:gd name="connsiteY13" fmla="*/ 6549 h 38857"/>
              <a:gd name="connsiteX14" fmla="*/ 29114 w 43256"/>
              <a:gd name="connsiteY14" fmla="*/ 3811 h 38857"/>
              <a:gd name="connsiteX15" fmla="*/ 29856 w 43256"/>
              <a:gd name="connsiteY15" fmla="*/ 2199 h 38857"/>
              <a:gd name="connsiteX16" fmla="*/ 22177 w 43256"/>
              <a:gd name="connsiteY16" fmla="*/ 4579 h 38857"/>
              <a:gd name="connsiteX17" fmla="*/ 22536 w 43256"/>
              <a:gd name="connsiteY17" fmla="*/ 3189 h 38857"/>
              <a:gd name="connsiteX18" fmla="*/ 14036 w 43256"/>
              <a:gd name="connsiteY18" fmla="*/ 5051 h 38857"/>
              <a:gd name="connsiteX19" fmla="*/ 15336 w 43256"/>
              <a:gd name="connsiteY19" fmla="*/ 6399 h 38857"/>
              <a:gd name="connsiteX20" fmla="*/ 4163 w 43256"/>
              <a:gd name="connsiteY20" fmla="*/ 15648 h 38857"/>
              <a:gd name="connsiteX21" fmla="*/ 3936 w 43256"/>
              <a:gd name="connsiteY21" fmla="*/ 14229 h 38857"/>
              <a:gd name="connsiteX0" fmla="*/ 3936 w 43256"/>
              <a:gd name="connsiteY0" fmla="*/ 14229 h 37867"/>
              <a:gd name="connsiteX1" fmla="*/ 5659 w 43256"/>
              <a:gd name="connsiteY1" fmla="*/ 6766 h 37867"/>
              <a:gd name="connsiteX2" fmla="*/ 14041 w 43256"/>
              <a:gd name="connsiteY2" fmla="*/ 5061 h 37867"/>
              <a:gd name="connsiteX3" fmla="*/ 22492 w 43256"/>
              <a:gd name="connsiteY3" fmla="*/ 3291 h 37867"/>
              <a:gd name="connsiteX4" fmla="*/ 25785 w 43256"/>
              <a:gd name="connsiteY4" fmla="*/ 59 h 37867"/>
              <a:gd name="connsiteX5" fmla="*/ 29869 w 43256"/>
              <a:gd name="connsiteY5" fmla="*/ 2340 h 37867"/>
              <a:gd name="connsiteX6" fmla="*/ 35499 w 43256"/>
              <a:gd name="connsiteY6" fmla="*/ 549 h 37867"/>
              <a:gd name="connsiteX7" fmla="*/ 38354 w 43256"/>
              <a:gd name="connsiteY7" fmla="*/ 5435 h 37867"/>
              <a:gd name="connsiteX8" fmla="*/ 42018 w 43256"/>
              <a:gd name="connsiteY8" fmla="*/ 10177 h 37867"/>
              <a:gd name="connsiteX9" fmla="*/ 41854 w 43256"/>
              <a:gd name="connsiteY9" fmla="*/ 15319 h 37867"/>
              <a:gd name="connsiteX10" fmla="*/ 43052 w 43256"/>
              <a:gd name="connsiteY10" fmla="*/ 23181 h 37867"/>
              <a:gd name="connsiteX11" fmla="*/ 37440 w 43256"/>
              <a:gd name="connsiteY11" fmla="*/ 30063 h 37867"/>
              <a:gd name="connsiteX12" fmla="*/ 35431 w 43256"/>
              <a:gd name="connsiteY12" fmla="*/ 35960 h 37867"/>
              <a:gd name="connsiteX13" fmla="*/ 28591 w 43256"/>
              <a:gd name="connsiteY13" fmla="*/ 36674 h 37867"/>
              <a:gd name="connsiteX14" fmla="*/ 23703 w 43256"/>
              <a:gd name="connsiteY14" fmla="*/ 32793 h 37867"/>
              <a:gd name="connsiteX15" fmla="*/ 16516 w 43256"/>
              <a:gd name="connsiteY15" fmla="*/ 33021 h 37867"/>
              <a:gd name="connsiteX16" fmla="*/ 5840 w 43256"/>
              <a:gd name="connsiteY16" fmla="*/ 32618 h 37867"/>
              <a:gd name="connsiteX17" fmla="*/ 1146 w 43256"/>
              <a:gd name="connsiteY17" fmla="*/ 31109 h 37867"/>
              <a:gd name="connsiteX18" fmla="*/ 2149 w 43256"/>
              <a:gd name="connsiteY18" fmla="*/ 25410 h 37867"/>
              <a:gd name="connsiteX19" fmla="*/ 31 w 43256"/>
              <a:gd name="connsiteY19" fmla="*/ 19563 h 37867"/>
              <a:gd name="connsiteX20" fmla="*/ 3899 w 43256"/>
              <a:gd name="connsiteY20" fmla="*/ 14366 h 37867"/>
              <a:gd name="connsiteX21" fmla="*/ 3936 w 43256"/>
              <a:gd name="connsiteY21" fmla="*/ 14229 h 37867"/>
              <a:gd name="connsiteX0" fmla="*/ 4729 w 43256"/>
              <a:gd name="connsiteY0" fmla="*/ 26036 h 37867"/>
              <a:gd name="connsiteX1" fmla="*/ 2196 w 43256"/>
              <a:gd name="connsiteY1" fmla="*/ 25239 h 37867"/>
              <a:gd name="connsiteX2" fmla="*/ 7878 w 43256"/>
              <a:gd name="connsiteY2" fmla="*/ 30011 h 37867"/>
              <a:gd name="connsiteX3" fmla="*/ 6222 w 43256"/>
              <a:gd name="connsiteY3" fmla="*/ 30392 h 37867"/>
              <a:gd name="connsiteX4" fmla="*/ 16514 w 43256"/>
              <a:gd name="connsiteY4" fmla="*/ 30811 h 37867"/>
              <a:gd name="connsiteX5" fmla="*/ 15663 w 43256"/>
              <a:gd name="connsiteY5" fmla="*/ 30427 h 37867"/>
              <a:gd name="connsiteX6" fmla="*/ 28863 w 43256"/>
              <a:gd name="connsiteY6" fmla="*/ 34610 h 37867"/>
              <a:gd name="connsiteX7" fmla="*/ 28596 w 43256"/>
              <a:gd name="connsiteY7" fmla="*/ 36519 h 37867"/>
              <a:gd name="connsiteX8" fmla="*/ 34165 w 43256"/>
              <a:gd name="connsiteY8" fmla="*/ 22813 h 37867"/>
              <a:gd name="connsiteX9" fmla="*/ 37416 w 43256"/>
              <a:gd name="connsiteY9" fmla="*/ 29949 h 37867"/>
              <a:gd name="connsiteX10" fmla="*/ 41834 w 43256"/>
              <a:gd name="connsiteY10" fmla="*/ 15213 h 37867"/>
              <a:gd name="connsiteX11" fmla="*/ 40386 w 43256"/>
              <a:gd name="connsiteY11" fmla="*/ 17889 h 37867"/>
              <a:gd name="connsiteX12" fmla="*/ 38360 w 43256"/>
              <a:gd name="connsiteY12" fmla="*/ 5285 h 37867"/>
              <a:gd name="connsiteX13" fmla="*/ 38436 w 43256"/>
              <a:gd name="connsiteY13" fmla="*/ 6549 h 37867"/>
              <a:gd name="connsiteX14" fmla="*/ 29114 w 43256"/>
              <a:gd name="connsiteY14" fmla="*/ 3811 h 37867"/>
              <a:gd name="connsiteX15" fmla="*/ 29856 w 43256"/>
              <a:gd name="connsiteY15" fmla="*/ 2199 h 37867"/>
              <a:gd name="connsiteX16" fmla="*/ 22177 w 43256"/>
              <a:gd name="connsiteY16" fmla="*/ 4579 h 37867"/>
              <a:gd name="connsiteX17" fmla="*/ 22536 w 43256"/>
              <a:gd name="connsiteY17" fmla="*/ 3189 h 37867"/>
              <a:gd name="connsiteX18" fmla="*/ 14036 w 43256"/>
              <a:gd name="connsiteY18" fmla="*/ 5051 h 37867"/>
              <a:gd name="connsiteX19" fmla="*/ 15336 w 43256"/>
              <a:gd name="connsiteY19" fmla="*/ 6399 h 37867"/>
              <a:gd name="connsiteX20" fmla="*/ 4163 w 43256"/>
              <a:gd name="connsiteY20" fmla="*/ 15648 h 37867"/>
              <a:gd name="connsiteX21" fmla="*/ 3936 w 43256"/>
              <a:gd name="connsiteY21" fmla="*/ 14229 h 37867"/>
              <a:gd name="connsiteX0" fmla="*/ 3936 w 43256"/>
              <a:gd name="connsiteY0" fmla="*/ 14229 h 37867"/>
              <a:gd name="connsiteX1" fmla="*/ 5659 w 43256"/>
              <a:gd name="connsiteY1" fmla="*/ 6766 h 37867"/>
              <a:gd name="connsiteX2" fmla="*/ 14041 w 43256"/>
              <a:gd name="connsiteY2" fmla="*/ 5061 h 37867"/>
              <a:gd name="connsiteX3" fmla="*/ 22492 w 43256"/>
              <a:gd name="connsiteY3" fmla="*/ 3291 h 37867"/>
              <a:gd name="connsiteX4" fmla="*/ 25785 w 43256"/>
              <a:gd name="connsiteY4" fmla="*/ 59 h 37867"/>
              <a:gd name="connsiteX5" fmla="*/ 29869 w 43256"/>
              <a:gd name="connsiteY5" fmla="*/ 2340 h 37867"/>
              <a:gd name="connsiteX6" fmla="*/ 35499 w 43256"/>
              <a:gd name="connsiteY6" fmla="*/ 549 h 37867"/>
              <a:gd name="connsiteX7" fmla="*/ 38354 w 43256"/>
              <a:gd name="connsiteY7" fmla="*/ 5435 h 37867"/>
              <a:gd name="connsiteX8" fmla="*/ 42018 w 43256"/>
              <a:gd name="connsiteY8" fmla="*/ 10177 h 37867"/>
              <a:gd name="connsiteX9" fmla="*/ 41854 w 43256"/>
              <a:gd name="connsiteY9" fmla="*/ 15319 h 37867"/>
              <a:gd name="connsiteX10" fmla="*/ 43052 w 43256"/>
              <a:gd name="connsiteY10" fmla="*/ 23181 h 37867"/>
              <a:gd name="connsiteX11" fmla="*/ 37440 w 43256"/>
              <a:gd name="connsiteY11" fmla="*/ 30063 h 37867"/>
              <a:gd name="connsiteX12" fmla="*/ 35431 w 43256"/>
              <a:gd name="connsiteY12" fmla="*/ 35960 h 37867"/>
              <a:gd name="connsiteX13" fmla="*/ 28591 w 43256"/>
              <a:gd name="connsiteY13" fmla="*/ 36674 h 37867"/>
              <a:gd name="connsiteX14" fmla="*/ 23703 w 43256"/>
              <a:gd name="connsiteY14" fmla="*/ 32793 h 37867"/>
              <a:gd name="connsiteX15" fmla="*/ 16516 w 43256"/>
              <a:gd name="connsiteY15" fmla="*/ 33021 h 37867"/>
              <a:gd name="connsiteX16" fmla="*/ 5840 w 43256"/>
              <a:gd name="connsiteY16" fmla="*/ 32618 h 37867"/>
              <a:gd name="connsiteX17" fmla="*/ 1146 w 43256"/>
              <a:gd name="connsiteY17" fmla="*/ 31109 h 37867"/>
              <a:gd name="connsiteX18" fmla="*/ 2149 w 43256"/>
              <a:gd name="connsiteY18" fmla="*/ 25410 h 37867"/>
              <a:gd name="connsiteX19" fmla="*/ 31 w 43256"/>
              <a:gd name="connsiteY19" fmla="*/ 19563 h 37867"/>
              <a:gd name="connsiteX20" fmla="*/ 3899 w 43256"/>
              <a:gd name="connsiteY20" fmla="*/ 14366 h 37867"/>
              <a:gd name="connsiteX21" fmla="*/ 3936 w 43256"/>
              <a:gd name="connsiteY21" fmla="*/ 14229 h 37867"/>
              <a:gd name="connsiteX0" fmla="*/ 4729 w 43256"/>
              <a:gd name="connsiteY0" fmla="*/ 26036 h 37867"/>
              <a:gd name="connsiteX1" fmla="*/ 2196 w 43256"/>
              <a:gd name="connsiteY1" fmla="*/ 25239 h 37867"/>
              <a:gd name="connsiteX2" fmla="*/ 7878 w 43256"/>
              <a:gd name="connsiteY2" fmla="*/ 30011 h 37867"/>
              <a:gd name="connsiteX3" fmla="*/ 6222 w 43256"/>
              <a:gd name="connsiteY3" fmla="*/ 30392 h 37867"/>
              <a:gd name="connsiteX4" fmla="*/ 16514 w 43256"/>
              <a:gd name="connsiteY4" fmla="*/ 30811 h 37867"/>
              <a:gd name="connsiteX5" fmla="*/ 15663 w 43256"/>
              <a:gd name="connsiteY5" fmla="*/ 30427 h 37867"/>
              <a:gd name="connsiteX6" fmla="*/ 28863 w 43256"/>
              <a:gd name="connsiteY6" fmla="*/ 34610 h 37867"/>
              <a:gd name="connsiteX7" fmla="*/ 28596 w 43256"/>
              <a:gd name="connsiteY7" fmla="*/ 30415 h 37867"/>
              <a:gd name="connsiteX8" fmla="*/ 34165 w 43256"/>
              <a:gd name="connsiteY8" fmla="*/ 22813 h 37867"/>
              <a:gd name="connsiteX9" fmla="*/ 37416 w 43256"/>
              <a:gd name="connsiteY9" fmla="*/ 29949 h 37867"/>
              <a:gd name="connsiteX10" fmla="*/ 41834 w 43256"/>
              <a:gd name="connsiteY10" fmla="*/ 15213 h 37867"/>
              <a:gd name="connsiteX11" fmla="*/ 40386 w 43256"/>
              <a:gd name="connsiteY11" fmla="*/ 17889 h 37867"/>
              <a:gd name="connsiteX12" fmla="*/ 38360 w 43256"/>
              <a:gd name="connsiteY12" fmla="*/ 5285 h 37867"/>
              <a:gd name="connsiteX13" fmla="*/ 38436 w 43256"/>
              <a:gd name="connsiteY13" fmla="*/ 6549 h 37867"/>
              <a:gd name="connsiteX14" fmla="*/ 29114 w 43256"/>
              <a:gd name="connsiteY14" fmla="*/ 3811 h 37867"/>
              <a:gd name="connsiteX15" fmla="*/ 29856 w 43256"/>
              <a:gd name="connsiteY15" fmla="*/ 2199 h 37867"/>
              <a:gd name="connsiteX16" fmla="*/ 22177 w 43256"/>
              <a:gd name="connsiteY16" fmla="*/ 4579 h 37867"/>
              <a:gd name="connsiteX17" fmla="*/ 22536 w 43256"/>
              <a:gd name="connsiteY17" fmla="*/ 3189 h 37867"/>
              <a:gd name="connsiteX18" fmla="*/ 14036 w 43256"/>
              <a:gd name="connsiteY18" fmla="*/ 5051 h 37867"/>
              <a:gd name="connsiteX19" fmla="*/ 15336 w 43256"/>
              <a:gd name="connsiteY19" fmla="*/ 6399 h 37867"/>
              <a:gd name="connsiteX20" fmla="*/ 4163 w 43256"/>
              <a:gd name="connsiteY20" fmla="*/ 15648 h 37867"/>
              <a:gd name="connsiteX21" fmla="*/ 3936 w 43256"/>
              <a:gd name="connsiteY21" fmla="*/ 14229 h 37867"/>
              <a:gd name="connsiteX0" fmla="*/ 3936 w 43256"/>
              <a:gd name="connsiteY0" fmla="*/ 14229 h 37867"/>
              <a:gd name="connsiteX1" fmla="*/ 5659 w 43256"/>
              <a:gd name="connsiteY1" fmla="*/ 6766 h 37867"/>
              <a:gd name="connsiteX2" fmla="*/ 14041 w 43256"/>
              <a:gd name="connsiteY2" fmla="*/ 5061 h 37867"/>
              <a:gd name="connsiteX3" fmla="*/ 22492 w 43256"/>
              <a:gd name="connsiteY3" fmla="*/ 3291 h 37867"/>
              <a:gd name="connsiteX4" fmla="*/ 25785 w 43256"/>
              <a:gd name="connsiteY4" fmla="*/ 59 h 37867"/>
              <a:gd name="connsiteX5" fmla="*/ 29869 w 43256"/>
              <a:gd name="connsiteY5" fmla="*/ 2340 h 37867"/>
              <a:gd name="connsiteX6" fmla="*/ 35499 w 43256"/>
              <a:gd name="connsiteY6" fmla="*/ 549 h 37867"/>
              <a:gd name="connsiteX7" fmla="*/ 38354 w 43256"/>
              <a:gd name="connsiteY7" fmla="*/ 5435 h 37867"/>
              <a:gd name="connsiteX8" fmla="*/ 42018 w 43256"/>
              <a:gd name="connsiteY8" fmla="*/ 10177 h 37867"/>
              <a:gd name="connsiteX9" fmla="*/ 41854 w 43256"/>
              <a:gd name="connsiteY9" fmla="*/ 15319 h 37867"/>
              <a:gd name="connsiteX10" fmla="*/ 43052 w 43256"/>
              <a:gd name="connsiteY10" fmla="*/ 23181 h 37867"/>
              <a:gd name="connsiteX11" fmla="*/ 37440 w 43256"/>
              <a:gd name="connsiteY11" fmla="*/ 30063 h 37867"/>
              <a:gd name="connsiteX12" fmla="*/ 35431 w 43256"/>
              <a:gd name="connsiteY12" fmla="*/ 35960 h 37867"/>
              <a:gd name="connsiteX13" fmla="*/ 28591 w 43256"/>
              <a:gd name="connsiteY13" fmla="*/ 36674 h 37867"/>
              <a:gd name="connsiteX14" fmla="*/ 23703 w 43256"/>
              <a:gd name="connsiteY14" fmla="*/ 32793 h 37867"/>
              <a:gd name="connsiteX15" fmla="*/ 16516 w 43256"/>
              <a:gd name="connsiteY15" fmla="*/ 33021 h 37867"/>
              <a:gd name="connsiteX16" fmla="*/ 5840 w 43256"/>
              <a:gd name="connsiteY16" fmla="*/ 32618 h 37867"/>
              <a:gd name="connsiteX17" fmla="*/ 1146 w 43256"/>
              <a:gd name="connsiteY17" fmla="*/ 31109 h 37867"/>
              <a:gd name="connsiteX18" fmla="*/ 2149 w 43256"/>
              <a:gd name="connsiteY18" fmla="*/ 25410 h 37867"/>
              <a:gd name="connsiteX19" fmla="*/ 31 w 43256"/>
              <a:gd name="connsiteY19" fmla="*/ 19563 h 37867"/>
              <a:gd name="connsiteX20" fmla="*/ 3899 w 43256"/>
              <a:gd name="connsiteY20" fmla="*/ 14366 h 37867"/>
              <a:gd name="connsiteX21" fmla="*/ 3936 w 43256"/>
              <a:gd name="connsiteY21" fmla="*/ 14229 h 37867"/>
              <a:gd name="connsiteX0" fmla="*/ 4729 w 43256"/>
              <a:gd name="connsiteY0" fmla="*/ 26036 h 37867"/>
              <a:gd name="connsiteX1" fmla="*/ 2196 w 43256"/>
              <a:gd name="connsiteY1" fmla="*/ 25239 h 37867"/>
              <a:gd name="connsiteX2" fmla="*/ 7878 w 43256"/>
              <a:gd name="connsiteY2" fmla="*/ 30011 h 37867"/>
              <a:gd name="connsiteX3" fmla="*/ 6222 w 43256"/>
              <a:gd name="connsiteY3" fmla="*/ 30392 h 37867"/>
              <a:gd name="connsiteX4" fmla="*/ 16514 w 43256"/>
              <a:gd name="connsiteY4" fmla="*/ 30811 h 37867"/>
              <a:gd name="connsiteX5" fmla="*/ 15663 w 43256"/>
              <a:gd name="connsiteY5" fmla="*/ 30427 h 37867"/>
              <a:gd name="connsiteX6" fmla="*/ 28863 w 43256"/>
              <a:gd name="connsiteY6" fmla="*/ 29863 h 37867"/>
              <a:gd name="connsiteX7" fmla="*/ 28596 w 43256"/>
              <a:gd name="connsiteY7" fmla="*/ 30415 h 37867"/>
              <a:gd name="connsiteX8" fmla="*/ 34165 w 43256"/>
              <a:gd name="connsiteY8" fmla="*/ 22813 h 37867"/>
              <a:gd name="connsiteX9" fmla="*/ 37416 w 43256"/>
              <a:gd name="connsiteY9" fmla="*/ 29949 h 37867"/>
              <a:gd name="connsiteX10" fmla="*/ 41834 w 43256"/>
              <a:gd name="connsiteY10" fmla="*/ 15213 h 37867"/>
              <a:gd name="connsiteX11" fmla="*/ 40386 w 43256"/>
              <a:gd name="connsiteY11" fmla="*/ 17889 h 37867"/>
              <a:gd name="connsiteX12" fmla="*/ 38360 w 43256"/>
              <a:gd name="connsiteY12" fmla="*/ 5285 h 37867"/>
              <a:gd name="connsiteX13" fmla="*/ 38436 w 43256"/>
              <a:gd name="connsiteY13" fmla="*/ 6549 h 37867"/>
              <a:gd name="connsiteX14" fmla="*/ 29114 w 43256"/>
              <a:gd name="connsiteY14" fmla="*/ 3811 h 37867"/>
              <a:gd name="connsiteX15" fmla="*/ 29856 w 43256"/>
              <a:gd name="connsiteY15" fmla="*/ 2199 h 37867"/>
              <a:gd name="connsiteX16" fmla="*/ 22177 w 43256"/>
              <a:gd name="connsiteY16" fmla="*/ 4579 h 37867"/>
              <a:gd name="connsiteX17" fmla="*/ 22536 w 43256"/>
              <a:gd name="connsiteY17" fmla="*/ 3189 h 37867"/>
              <a:gd name="connsiteX18" fmla="*/ 14036 w 43256"/>
              <a:gd name="connsiteY18" fmla="*/ 5051 h 37867"/>
              <a:gd name="connsiteX19" fmla="*/ 15336 w 43256"/>
              <a:gd name="connsiteY19" fmla="*/ 6399 h 37867"/>
              <a:gd name="connsiteX20" fmla="*/ 4163 w 43256"/>
              <a:gd name="connsiteY20" fmla="*/ 15648 h 37867"/>
              <a:gd name="connsiteX21" fmla="*/ 3936 w 43256"/>
              <a:gd name="connsiteY21" fmla="*/ 14229 h 37867"/>
              <a:gd name="connsiteX0" fmla="*/ 3936 w 43256"/>
              <a:gd name="connsiteY0" fmla="*/ 14229 h 35969"/>
              <a:gd name="connsiteX1" fmla="*/ 5659 w 43256"/>
              <a:gd name="connsiteY1" fmla="*/ 6766 h 35969"/>
              <a:gd name="connsiteX2" fmla="*/ 14041 w 43256"/>
              <a:gd name="connsiteY2" fmla="*/ 5061 h 35969"/>
              <a:gd name="connsiteX3" fmla="*/ 22492 w 43256"/>
              <a:gd name="connsiteY3" fmla="*/ 3291 h 35969"/>
              <a:gd name="connsiteX4" fmla="*/ 25785 w 43256"/>
              <a:gd name="connsiteY4" fmla="*/ 59 h 35969"/>
              <a:gd name="connsiteX5" fmla="*/ 29869 w 43256"/>
              <a:gd name="connsiteY5" fmla="*/ 2340 h 35969"/>
              <a:gd name="connsiteX6" fmla="*/ 35499 w 43256"/>
              <a:gd name="connsiteY6" fmla="*/ 549 h 35969"/>
              <a:gd name="connsiteX7" fmla="*/ 38354 w 43256"/>
              <a:gd name="connsiteY7" fmla="*/ 5435 h 35969"/>
              <a:gd name="connsiteX8" fmla="*/ 42018 w 43256"/>
              <a:gd name="connsiteY8" fmla="*/ 10177 h 35969"/>
              <a:gd name="connsiteX9" fmla="*/ 41854 w 43256"/>
              <a:gd name="connsiteY9" fmla="*/ 15319 h 35969"/>
              <a:gd name="connsiteX10" fmla="*/ 43052 w 43256"/>
              <a:gd name="connsiteY10" fmla="*/ 23181 h 35969"/>
              <a:gd name="connsiteX11" fmla="*/ 37440 w 43256"/>
              <a:gd name="connsiteY11" fmla="*/ 30063 h 35969"/>
              <a:gd name="connsiteX12" fmla="*/ 35431 w 43256"/>
              <a:gd name="connsiteY12" fmla="*/ 35960 h 35969"/>
              <a:gd name="connsiteX13" fmla="*/ 28408 w 43256"/>
              <a:gd name="connsiteY13" fmla="*/ 31249 h 35969"/>
              <a:gd name="connsiteX14" fmla="*/ 23703 w 43256"/>
              <a:gd name="connsiteY14" fmla="*/ 32793 h 35969"/>
              <a:gd name="connsiteX15" fmla="*/ 16516 w 43256"/>
              <a:gd name="connsiteY15" fmla="*/ 33021 h 35969"/>
              <a:gd name="connsiteX16" fmla="*/ 5840 w 43256"/>
              <a:gd name="connsiteY16" fmla="*/ 32618 h 35969"/>
              <a:gd name="connsiteX17" fmla="*/ 1146 w 43256"/>
              <a:gd name="connsiteY17" fmla="*/ 31109 h 35969"/>
              <a:gd name="connsiteX18" fmla="*/ 2149 w 43256"/>
              <a:gd name="connsiteY18" fmla="*/ 25410 h 35969"/>
              <a:gd name="connsiteX19" fmla="*/ 31 w 43256"/>
              <a:gd name="connsiteY19" fmla="*/ 19563 h 35969"/>
              <a:gd name="connsiteX20" fmla="*/ 3899 w 43256"/>
              <a:gd name="connsiteY20" fmla="*/ 14366 h 35969"/>
              <a:gd name="connsiteX21" fmla="*/ 3936 w 43256"/>
              <a:gd name="connsiteY21" fmla="*/ 14229 h 35969"/>
              <a:gd name="connsiteX0" fmla="*/ 4729 w 43256"/>
              <a:gd name="connsiteY0" fmla="*/ 26036 h 35969"/>
              <a:gd name="connsiteX1" fmla="*/ 2196 w 43256"/>
              <a:gd name="connsiteY1" fmla="*/ 25239 h 35969"/>
              <a:gd name="connsiteX2" fmla="*/ 7878 w 43256"/>
              <a:gd name="connsiteY2" fmla="*/ 30011 h 35969"/>
              <a:gd name="connsiteX3" fmla="*/ 6222 w 43256"/>
              <a:gd name="connsiteY3" fmla="*/ 30392 h 35969"/>
              <a:gd name="connsiteX4" fmla="*/ 16514 w 43256"/>
              <a:gd name="connsiteY4" fmla="*/ 30811 h 35969"/>
              <a:gd name="connsiteX5" fmla="*/ 15663 w 43256"/>
              <a:gd name="connsiteY5" fmla="*/ 30427 h 35969"/>
              <a:gd name="connsiteX6" fmla="*/ 28863 w 43256"/>
              <a:gd name="connsiteY6" fmla="*/ 29863 h 35969"/>
              <a:gd name="connsiteX7" fmla="*/ 28596 w 43256"/>
              <a:gd name="connsiteY7" fmla="*/ 30415 h 35969"/>
              <a:gd name="connsiteX8" fmla="*/ 34165 w 43256"/>
              <a:gd name="connsiteY8" fmla="*/ 22813 h 35969"/>
              <a:gd name="connsiteX9" fmla="*/ 37416 w 43256"/>
              <a:gd name="connsiteY9" fmla="*/ 29949 h 35969"/>
              <a:gd name="connsiteX10" fmla="*/ 41834 w 43256"/>
              <a:gd name="connsiteY10" fmla="*/ 15213 h 35969"/>
              <a:gd name="connsiteX11" fmla="*/ 40386 w 43256"/>
              <a:gd name="connsiteY11" fmla="*/ 17889 h 35969"/>
              <a:gd name="connsiteX12" fmla="*/ 38360 w 43256"/>
              <a:gd name="connsiteY12" fmla="*/ 5285 h 35969"/>
              <a:gd name="connsiteX13" fmla="*/ 38436 w 43256"/>
              <a:gd name="connsiteY13" fmla="*/ 6549 h 35969"/>
              <a:gd name="connsiteX14" fmla="*/ 29114 w 43256"/>
              <a:gd name="connsiteY14" fmla="*/ 3811 h 35969"/>
              <a:gd name="connsiteX15" fmla="*/ 29856 w 43256"/>
              <a:gd name="connsiteY15" fmla="*/ 2199 h 35969"/>
              <a:gd name="connsiteX16" fmla="*/ 22177 w 43256"/>
              <a:gd name="connsiteY16" fmla="*/ 4579 h 35969"/>
              <a:gd name="connsiteX17" fmla="*/ 22536 w 43256"/>
              <a:gd name="connsiteY17" fmla="*/ 3189 h 35969"/>
              <a:gd name="connsiteX18" fmla="*/ 14036 w 43256"/>
              <a:gd name="connsiteY18" fmla="*/ 5051 h 35969"/>
              <a:gd name="connsiteX19" fmla="*/ 15336 w 43256"/>
              <a:gd name="connsiteY19" fmla="*/ 6399 h 35969"/>
              <a:gd name="connsiteX20" fmla="*/ 4163 w 43256"/>
              <a:gd name="connsiteY20" fmla="*/ 15648 h 35969"/>
              <a:gd name="connsiteX21" fmla="*/ 3936 w 43256"/>
              <a:gd name="connsiteY21" fmla="*/ 14229 h 35969"/>
              <a:gd name="connsiteX0" fmla="*/ 3936 w 43256"/>
              <a:gd name="connsiteY0" fmla="*/ 14229 h 34777"/>
              <a:gd name="connsiteX1" fmla="*/ 5659 w 43256"/>
              <a:gd name="connsiteY1" fmla="*/ 6766 h 34777"/>
              <a:gd name="connsiteX2" fmla="*/ 14041 w 43256"/>
              <a:gd name="connsiteY2" fmla="*/ 5061 h 34777"/>
              <a:gd name="connsiteX3" fmla="*/ 22492 w 43256"/>
              <a:gd name="connsiteY3" fmla="*/ 3291 h 34777"/>
              <a:gd name="connsiteX4" fmla="*/ 25785 w 43256"/>
              <a:gd name="connsiteY4" fmla="*/ 59 h 34777"/>
              <a:gd name="connsiteX5" fmla="*/ 29869 w 43256"/>
              <a:gd name="connsiteY5" fmla="*/ 2340 h 34777"/>
              <a:gd name="connsiteX6" fmla="*/ 35499 w 43256"/>
              <a:gd name="connsiteY6" fmla="*/ 549 h 34777"/>
              <a:gd name="connsiteX7" fmla="*/ 38354 w 43256"/>
              <a:gd name="connsiteY7" fmla="*/ 5435 h 34777"/>
              <a:gd name="connsiteX8" fmla="*/ 42018 w 43256"/>
              <a:gd name="connsiteY8" fmla="*/ 10177 h 34777"/>
              <a:gd name="connsiteX9" fmla="*/ 41854 w 43256"/>
              <a:gd name="connsiteY9" fmla="*/ 15319 h 34777"/>
              <a:gd name="connsiteX10" fmla="*/ 43052 w 43256"/>
              <a:gd name="connsiteY10" fmla="*/ 23181 h 34777"/>
              <a:gd name="connsiteX11" fmla="*/ 37440 w 43256"/>
              <a:gd name="connsiteY11" fmla="*/ 30063 h 34777"/>
              <a:gd name="connsiteX12" fmla="*/ 35431 w 43256"/>
              <a:gd name="connsiteY12" fmla="*/ 32569 h 34777"/>
              <a:gd name="connsiteX13" fmla="*/ 28408 w 43256"/>
              <a:gd name="connsiteY13" fmla="*/ 31249 h 34777"/>
              <a:gd name="connsiteX14" fmla="*/ 23703 w 43256"/>
              <a:gd name="connsiteY14" fmla="*/ 32793 h 34777"/>
              <a:gd name="connsiteX15" fmla="*/ 16516 w 43256"/>
              <a:gd name="connsiteY15" fmla="*/ 33021 h 34777"/>
              <a:gd name="connsiteX16" fmla="*/ 5840 w 43256"/>
              <a:gd name="connsiteY16" fmla="*/ 32618 h 34777"/>
              <a:gd name="connsiteX17" fmla="*/ 1146 w 43256"/>
              <a:gd name="connsiteY17" fmla="*/ 31109 h 34777"/>
              <a:gd name="connsiteX18" fmla="*/ 2149 w 43256"/>
              <a:gd name="connsiteY18" fmla="*/ 25410 h 34777"/>
              <a:gd name="connsiteX19" fmla="*/ 31 w 43256"/>
              <a:gd name="connsiteY19" fmla="*/ 19563 h 34777"/>
              <a:gd name="connsiteX20" fmla="*/ 3899 w 43256"/>
              <a:gd name="connsiteY20" fmla="*/ 14366 h 34777"/>
              <a:gd name="connsiteX21" fmla="*/ 3936 w 43256"/>
              <a:gd name="connsiteY21" fmla="*/ 14229 h 34777"/>
              <a:gd name="connsiteX0" fmla="*/ 4729 w 43256"/>
              <a:gd name="connsiteY0" fmla="*/ 26036 h 34777"/>
              <a:gd name="connsiteX1" fmla="*/ 2196 w 43256"/>
              <a:gd name="connsiteY1" fmla="*/ 25239 h 34777"/>
              <a:gd name="connsiteX2" fmla="*/ 7878 w 43256"/>
              <a:gd name="connsiteY2" fmla="*/ 30011 h 34777"/>
              <a:gd name="connsiteX3" fmla="*/ 6222 w 43256"/>
              <a:gd name="connsiteY3" fmla="*/ 30392 h 34777"/>
              <a:gd name="connsiteX4" fmla="*/ 16514 w 43256"/>
              <a:gd name="connsiteY4" fmla="*/ 30811 h 34777"/>
              <a:gd name="connsiteX5" fmla="*/ 15663 w 43256"/>
              <a:gd name="connsiteY5" fmla="*/ 30427 h 34777"/>
              <a:gd name="connsiteX6" fmla="*/ 28863 w 43256"/>
              <a:gd name="connsiteY6" fmla="*/ 29863 h 34777"/>
              <a:gd name="connsiteX7" fmla="*/ 28596 w 43256"/>
              <a:gd name="connsiteY7" fmla="*/ 30415 h 34777"/>
              <a:gd name="connsiteX8" fmla="*/ 34165 w 43256"/>
              <a:gd name="connsiteY8" fmla="*/ 22813 h 34777"/>
              <a:gd name="connsiteX9" fmla="*/ 37416 w 43256"/>
              <a:gd name="connsiteY9" fmla="*/ 29949 h 34777"/>
              <a:gd name="connsiteX10" fmla="*/ 41834 w 43256"/>
              <a:gd name="connsiteY10" fmla="*/ 15213 h 34777"/>
              <a:gd name="connsiteX11" fmla="*/ 40386 w 43256"/>
              <a:gd name="connsiteY11" fmla="*/ 17889 h 34777"/>
              <a:gd name="connsiteX12" fmla="*/ 38360 w 43256"/>
              <a:gd name="connsiteY12" fmla="*/ 5285 h 34777"/>
              <a:gd name="connsiteX13" fmla="*/ 38436 w 43256"/>
              <a:gd name="connsiteY13" fmla="*/ 6549 h 34777"/>
              <a:gd name="connsiteX14" fmla="*/ 29114 w 43256"/>
              <a:gd name="connsiteY14" fmla="*/ 3811 h 34777"/>
              <a:gd name="connsiteX15" fmla="*/ 29856 w 43256"/>
              <a:gd name="connsiteY15" fmla="*/ 2199 h 34777"/>
              <a:gd name="connsiteX16" fmla="*/ 22177 w 43256"/>
              <a:gd name="connsiteY16" fmla="*/ 4579 h 34777"/>
              <a:gd name="connsiteX17" fmla="*/ 22536 w 43256"/>
              <a:gd name="connsiteY17" fmla="*/ 3189 h 34777"/>
              <a:gd name="connsiteX18" fmla="*/ 14036 w 43256"/>
              <a:gd name="connsiteY18" fmla="*/ 5051 h 34777"/>
              <a:gd name="connsiteX19" fmla="*/ 15336 w 43256"/>
              <a:gd name="connsiteY19" fmla="*/ 6399 h 34777"/>
              <a:gd name="connsiteX20" fmla="*/ 4163 w 43256"/>
              <a:gd name="connsiteY20" fmla="*/ 15648 h 34777"/>
              <a:gd name="connsiteX21" fmla="*/ 3936 w 43256"/>
              <a:gd name="connsiteY21" fmla="*/ 14229 h 34777"/>
              <a:gd name="connsiteX0" fmla="*/ 3936 w 43330"/>
              <a:gd name="connsiteY0" fmla="*/ 14229 h 34777"/>
              <a:gd name="connsiteX1" fmla="*/ 5659 w 43330"/>
              <a:gd name="connsiteY1" fmla="*/ 6766 h 34777"/>
              <a:gd name="connsiteX2" fmla="*/ 14041 w 43330"/>
              <a:gd name="connsiteY2" fmla="*/ 5061 h 34777"/>
              <a:gd name="connsiteX3" fmla="*/ 22492 w 43330"/>
              <a:gd name="connsiteY3" fmla="*/ 3291 h 34777"/>
              <a:gd name="connsiteX4" fmla="*/ 25785 w 43330"/>
              <a:gd name="connsiteY4" fmla="*/ 59 h 34777"/>
              <a:gd name="connsiteX5" fmla="*/ 29869 w 43330"/>
              <a:gd name="connsiteY5" fmla="*/ 2340 h 34777"/>
              <a:gd name="connsiteX6" fmla="*/ 35499 w 43330"/>
              <a:gd name="connsiteY6" fmla="*/ 549 h 34777"/>
              <a:gd name="connsiteX7" fmla="*/ 38354 w 43330"/>
              <a:gd name="connsiteY7" fmla="*/ 5435 h 34777"/>
              <a:gd name="connsiteX8" fmla="*/ 42018 w 43330"/>
              <a:gd name="connsiteY8" fmla="*/ 10177 h 34777"/>
              <a:gd name="connsiteX9" fmla="*/ 41854 w 43330"/>
              <a:gd name="connsiteY9" fmla="*/ 15319 h 34777"/>
              <a:gd name="connsiteX10" fmla="*/ 43052 w 43330"/>
              <a:gd name="connsiteY10" fmla="*/ 23181 h 34777"/>
              <a:gd name="connsiteX11" fmla="*/ 37806 w 43330"/>
              <a:gd name="connsiteY11" fmla="*/ 32776 h 34777"/>
              <a:gd name="connsiteX12" fmla="*/ 35431 w 43330"/>
              <a:gd name="connsiteY12" fmla="*/ 32569 h 34777"/>
              <a:gd name="connsiteX13" fmla="*/ 28408 w 43330"/>
              <a:gd name="connsiteY13" fmla="*/ 31249 h 34777"/>
              <a:gd name="connsiteX14" fmla="*/ 23703 w 43330"/>
              <a:gd name="connsiteY14" fmla="*/ 32793 h 34777"/>
              <a:gd name="connsiteX15" fmla="*/ 16516 w 43330"/>
              <a:gd name="connsiteY15" fmla="*/ 33021 h 34777"/>
              <a:gd name="connsiteX16" fmla="*/ 5840 w 43330"/>
              <a:gd name="connsiteY16" fmla="*/ 32618 h 34777"/>
              <a:gd name="connsiteX17" fmla="*/ 1146 w 43330"/>
              <a:gd name="connsiteY17" fmla="*/ 31109 h 34777"/>
              <a:gd name="connsiteX18" fmla="*/ 2149 w 43330"/>
              <a:gd name="connsiteY18" fmla="*/ 25410 h 34777"/>
              <a:gd name="connsiteX19" fmla="*/ 31 w 43330"/>
              <a:gd name="connsiteY19" fmla="*/ 19563 h 34777"/>
              <a:gd name="connsiteX20" fmla="*/ 3899 w 43330"/>
              <a:gd name="connsiteY20" fmla="*/ 14366 h 34777"/>
              <a:gd name="connsiteX21" fmla="*/ 3936 w 43330"/>
              <a:gd name="connsiteY21" fmla="*/ 14229 h 34777"/>
              <a:gd name="connsiteX0" fmla="*/ 4729 w 43330"/>
              <a:gd name="connsiteY0" fmla="*/ 26036 h 34777"/>
              <a:gd name="connsiteX1" fmla="*/ 2196 w 43330"/>
              <a:gd name="connsiteY1" fmla="*/ 25239 h 34777"/>
              <a:gd name="connsiteX2" fmla="*/ 7878 w 43330"/>
              <a:gd name="connsiteY2" fmla="*/ 30011 h 34777"/>
              <a:gd name="connsiteX3" fmla="*/ 6222 w 43330"/>
              <a:gd name="connsiteY3" fmla="*/ 30392 h 34777"/>
              <a:gd name="connsiteX4" fmla="*/ 16514 w 43330"/>
              <a:gd name="connsiteY4" fmla="*/ 30811 h 34777"/>
              <a:gd name="connsiteX5" fmla="*/ 15663 w 43330"/>
              <a:gd name="connsiteY5" fmla="*/ 30427 h 34777"/>
              <a:gd name="connsiteX6" fmla="*/ 28863 w 43330"/>
              <a:gd name="connsiteY6" fmla="*/ 29863 h 34777"/>
              <a:gd name="connsiteX7" fmla="*/ 28596 w 43330"/>
              <a:gd name="connsiteY7" fmla="*/ 30415 h 34777"/>
              <a:gd name="connsiteX8" fmla="*/ 34165 w 43330"/>
              <a:gd name="connsiteY8" fmla="*/ 22813 h 34777"/>
              <a:gd name="connsiteX9" fmla="*/ 37416 w 43330"/>
              <a:gd name="connsiteY9" fmla="*/ 29949 h 34777"/>
              <a:gd name="connsiteX10" fmla="*/ 41834 w 43330"/>
              <a:gd name="connsiteY10" fmla="*/ 15213 h 34777"/>
              <a:gd name="connsiteX11" fmla="*/ 40386 w 43330"/>
              <a:gd name="connsiteY11" fmla="*/ 17889 h 34777"/>
              <a:gd name="connsiteX12" fmla="*/ 38360 w 43330"/>
              <a:gd name="connsiteY12" fmla="*/ 5285 h 34777"/>
              <a:gd name="connsiteX13" fmla="*/ 38436 w 43330"/>
              <a:gd name="connsiteY13" fmla="*/ 6549 h 34777"/>
              <a:gd name="connsiteX14" fmla="*/ 29114 w 43330"/>
              <a:gd name="connsiteY14" fmla="*/ 3811 h 34777"/>
              <a:gd name="connsiteX15" fmla="*/ 29856 w 43330"/>
              <a:gd name="connsiteY15" fmla="*/ 2199 h 34777"/>
              <a:gd name="connsiteX16" fmla="*/ 22177 w 43330"/>
              <a:gd name="connsiteY16" fmla="*/ 4579 h 34777"/>
              <a:gd name="connsiteX17" fmla="*/ 22536 w 43330"/>
              <a:gd name="connsiteY17" fmla="*/ 3189 h 34777"/>
              <a:gd name="connsiteX18" fmla="*/ 14036 w 43330"/>
              <a:gd name="connsiteY18" fmla="*/ 5051 h 34777"/>
              <a:gd name="connsiteX19" fmla="*/ 15336 w 43330"/>
              <a:gd name="connsiteY19" fmla="*/ 6399 h 34777"/>
              <a:gd name="connsiteX20" fmla="*/ 4163 w 43330"/>
              <a:gd name="connsiteY20" fmla="*/ 15648 h 34777"/>
              <a:gd name="connsiteX21" fmla="*/ 3936 w 43330"/>
              <a:gd name="connsiteY21" fmla="*/ 14229 h 34777"/>
              <a:gd name="connsiteX0" fmla="*/ 3936 w 43799"/>
              <a:gd name="connsiteY0" fmla="*/ 14229 h 34777"/>
              <a:gd name="connsiteX1" fmla="*/ 5659 w 43799"/>
              <a:gd name="connsiteY1" fmla="*/ 6766 h 34777"/>
              <a:gd name="connsiteX2" fmla="*/ 14041 w 43799"/>
              <a:gd name="connsiteY2" fmla="*/ 5061 h 34777"/>
              <a:gd name="connsiteX3" fmla="*/ 22492 w 43799"/>
              <a:gd name="connsiteY3" fmla="*/ 3291 h 34777"/>
              <a:gd name="connsiteX4" fmla="*/ 25785 w 43799"/>
              <a:gd name="connsiteY4" fmla="*/ 59 h 34777"/>
              <a:gd name="connsiteX5" fmla="*/ 29869 w 43799"/>
              <a:gd name="connsiteY5" fmla="*/ 2340 h 34777"/>
              <a:gd name="connsiteX6" fmla="*/ 35499 w 43799"/>
              <a:gd name="connsiteY6" fmla="*/ 549 h 34777"/>
              <a:gd name="connsiteX7" fmla="*/ 38354 w 43799"/>
              <a:gd name="connsiteY7" fmla="*/ 5435 h 34777"/>
              <a:gd name="connsiteX8" fmla="*/ 42018 w 43799"/>
              <a:gd name="connsiteY8" fmla="*/ 10177 h 34777"/>
              <a:gd name="connsiteX9" fmla="*/ 41854 w 43799"/>
              <a:gd name="connsiteY9" fmla="*/ 15319 h 34777"/>
              <a:gd name="connsiteX10" fmla="*/ 43601 w 43799"/>
              <a:gd name="connsiteY10" fmla="*/ 31319 h 34777"/>
              <a:gd name="connsiteX11" fmla="*/ 37806 w 43799"/>
              <a:gd name="connsiteY11" fmla="*/ 32776 h 34777"/>
              <a:gd name="connsiteX12" fmla="*/ 35431 w 43799"/>
              <a:gd name="connsiteY12" fmla="*/ 32569 h 34777"/>
              <a:gd name="connsiteX13" fmla="*/ 28408 w 43799"/>
              <a:gd name="connsiteY13" fmla="*/ 31249 h 34777"/>
              <a:gd name="connsiteX14" fmla="*/ 23703 w 43799"/>
              <a:gd name="connsiteY14" fmla="*/ 32793 h 34777"/>
              <a:gd name="connsiteX15" fmla="*/ 16516 w 43799"/>
              <a:gd name="connsiteY15" fmla="*/ 33021 h 34777"/>
              <a:gd name="connsiteX16" fmla="*/ 5840 w 43799"/>
              <a:gd name="connsiteY16" fmla="*/ 32618 h 34777"/>
              <a:gd name="connsiteX17" fmla="*/ 1146 w 43799"/>
              <a:gd name="connsiteY17" fmla="*/ 31109 h 34777"/>
              <a:gd name="connsiteX18" fmla="*/ 2149 w 43799"/>
              <a:gd name="connsiteY18" fmla="*/ 25410 h 34777"/>
              <a:gd name="connsiteX19" fmla="*/ 31 w 43799"/>
              <a:gd name="connsiteY19" fmla="*/ 19563 h 34777"/>
              <a:gd name="connsiteX20" fmla="*/ 3899 w 43799"/>
              <a:gd name="connsiteY20" fmla="*/ 14366 h 34777"/>
              <a:gd name="connsiteX21" fmla="*/ 3936 w 43799"/>
              <a:gd name="connsiteY21" fmla="*/ 14229 h 34777"/>
              <a:gd name="connsiteX0" fmla="*/ 4729 w 43799"/>
              <a:gd name="connsiteY0" fmla="*/ 26036 h 34777"/>
              <a:gd name="connsiteX1" fmla="*/ 2196 w 43799"/>
              <a:gd name="connsiteY1" fmla="*/ 25239 h 34777"/>
              <a:gd name="connsiteX2" fmla="*/ 7878 w 43799"/>
              <a:gd name="connsiteY2" fmla="*/ 30011 h 34777"/>
              <a:gd name="connsiteX3" fmla="*/ 6222 w 43799"/>
              <a:gd name="connsiteY3" fmla="*/ 30392 h 34777"/>
              <a:gd name="connsiteX4" fmla="*/ 16514 w 43799"/>
              <a:gd name="connsiteY4" fmla="*/ 30811 h 34777"/>
              <a:gd name="connsiteX5" fmla="*/ 15663 w 43799"/>
              <a:gd name="connsiteY5" fmla="*/ 30427 h 34777"/>
              <a:gd name="connsiteX6" fmla="*/ 28863 w 43799"/>
              <a:gd name="connsiteY6" fmla="*/ 29863 h 34777"/>
              <a:gd name="connsiteX7" fmla="*/ 28596 w 43799"/>
              <a:gd name="connsiteY7" fmla="*/ 30415 h 34777"/>
              <a:gd name="connsiteX8" fmla="*/ 34165 w 43799"/>
              <a:gd name="connsiteY8" fmla="*/ 22813 h 34777"/>
              <a:gd name="connsiteX9" fmla="*/ 37416 w 43799"/>
              <a:gd name="connsiteY9" fmla="*/ 29949 h 34777"/>
              <a:gd name="connsiteX10" fmla="*/ 41834 w 43799"/>
              <a:gd name="connsiteY10" fmla="*/ 15213 h 34777"/>
              <a:gd name="connsiteX11" fmla="*/ 40386 w 43799"/>
              <a:gd name="connsiteY11" fmla="*/ 17889 h 34777"/>
              <a:gd name="connsiteX12" fmla="*/ 38360 w 43799"/>
              <a:gd name="connsiteY12" fmla="*/ 5285 h 34777"/>
              <a:gd name="connsiteX13" fmla="*/ 38436 w 43799"/>
              <a:gd name="connsiteY13" fmla="*/ 6549 h 34777"/>
              <a:gd name="connsiteX14" fmla="*/ 29114 w 43799"/>
              <a:gd name="connsiteY14" fmla="*/ 3811 h 34777"/>
              <a:gd name="connsiteX15" fmla="*/ 29856 w 43799"/>
              <a:gd name="connsiteY15" fmla="*/ 2199 h 34777"/>
              <a:gd name="connsiteX16" fmla="*/ 22177 w 43799"/>
              <a:gd name="connsiteY16" fmla="*/ 4579 h 34777"/>
              <a:gd name="connsiteX17" fmla="*/ 22536 w 43799"/>
              <a:gd name="connsiteY17" fmla="*/ 3189 h 34777"/>
              <a:gd name="connsiteX18" fmla="*/ 14036 w 43799"/>
              <a:gd name="connsiteY18" fmla="*/ 5051 h 34777"/>
              <a:gd name="connsiteX19" fmla="*/ 15336 w 43799"/>
              <a:gd name="connsiteY19" fmla="*/ 6399 h 34777"/>
              <a:gd name="connsiteX20" fmla="*/ 4163 w 43799"/>
              <a:gd name="connsiteY20" fmla="*/ 15648 h 34777"/>
              <a:gd name="connsiteX21" fmla="*/ 3936 w 43799"/>
              <a:gd name="connsiteY21" fmla="*/ 14229 h 34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3799" h="34777">
                <a:moveTo>
                  <a:pt x="3936" y="14229"/>
                </a:moveTo>
                <a:cubicBezTo>
                  <a:pt x="3665" y="11516"/>
                  <a:pt x="4297" y="8780"/>
                  <a:pt x="5659" y="6766"/>
                </a:cubicBezTo>
                <a:cubicBezTo>
                  <a:pt x="7811" y="3585"/>
                  <a:pt x="11300" y="2876"/>
                  <a:pt x="14041" y="5061"/>
                </a:cubicBezTo>
                <a:cubicBezTo>
                  <a:pt x="15714" y="768"/>
                  <a:pt x="19950" y="-119"/>
                  <a:pt x="22492" y="3291"/>
                </a:cubicBezTo>
                <a:cubicBezTo>
                  <a:pt x="23133" y="1542"/>
                  <a:pt x="24364" y="333"/>
                  <a:pt x="25785" y="59"/>
                </a:cubicBezTo>
                <a:cubicBezTo>
                  <a:pt x="27349" y="-243"/>
                  <a:pt x="28911" y="629"/>
                  <a:pt x="29869" y="2340"/>
                </a:cubicBezTo>
                <a:cubicBezTo>
                  <a:pt x="31251" y="126"/>
                  <a:pt x="33537" y="-601"/>
                  <a:pt x="35499" y="549"/>
                </a:cubicBezTo>
                <a:cubicBezTo>
                  <a:pt x="36994" y="1425"/>
                  <a:pt x="38066" y="3259"/>
                  <a:pt x="38354" y="5435"/>
                </a:cubicBezTo>
                <a:cubicBezTo>
                  <a:pt x="40082" y="6077"/>
                  <a:pt x="41458" y="7857"/>
                  <a:pt x="42018" y="10177"/>
                </a:cubicBezTo>
                <a:cubicBezTo>
                  <a:pt x="42425" y="11861"/>
                  <a:pt x="42367" y="13690"/>
                  <a:pt x="41854" y="15319"/>
                </a:cubicBezTo>
                <a:cubicBezTo>
                  <a:pt x="43115" y="17553"/>
                  <a:pt x="44276" y="28410"/>
                  <a:pt x="43601" y="31319"/>
                </a:cubicBezTo>
                <a:cubicBezTo>
                  <a:pt x="42926" y="34228"/>
                  <a:pt x="40530" y="32246"/>
                  <a:pt x="37806" y="32776"/>
                </a:cubicBezTo>
                <a:cubicBezTo>
                  <a:pt x="37793" y="35043"/>
                  <a:pt x="36997" y="32824"/>
                  <a:pt x="35431" y="32569"/>
                </a:cubicBezTo>
                <a:cubicBezTo>
                  <a:pt x="33865" y="32315"/>
                  <a:pt x="30557" y="33073"/>
                  <a:pt x="28408" y="31249"/>
                </a:cubicBezTo>
                <a:cubicBezTo>
                  <a:pt x="27713" y="34382"/>
                  <a:pt x="25685" y="32498"/>
                  <a:pt x="23703" y="32793"/>
                </a:cubicBezTo>
                <a:cubicBezTo>
                  <a:pt x="21721" y="33088"/>
                  <a:pt x="18087" y="36228"/>
                  <a:pt x="16516" y="33021"/>
                </a:cubicBezTo>
                <a:cubicBezTo>
                  <a:pt x="12808" y="31996"/>
                  <a:pt x="7992" y="37745"/>
                  <a:pt x="5840" y="32618"/>
                </a:cubicBezTo>
                <a:cubicBezTo>
                  <a:pt x="3726" y="32955"/>
                  <a:pt x="1761" y="32310"/>
                  <a:pt x="1146" y="31109"/>
                </a:cubicBezTo>
                <a:cubicBezTo>
                  <a:pt x="531" y="29908"/>
                  <a:pt x="1096" y="26936"/>
                  <a:pt x="2149" y="25410"/>
                </a:cubicBezTo>
                <a:cubicBezTo>
                  <a:pt x="655" y="24213"/>
                  <a:pt x="-177" y="21916"/>
                  <a:pt x="31" y="19563"/>
                </a:cubicBezTo>
                <a:cubicBezTo>
                  <a:pt x="275" y="16808"/>
                  <a:pt x="1881" y="14650"/>
                  <a:pt x="3899" y="14366"/>
                </a:cubicBezTo>
                <a:cubicBezTo>
                  <a:pt x="3911" y="14320"/>
                  <a:pt x="3924" y="14275"/>
                  <a:pt x="3936" y="14229"/>
                </a:cubicBezTo>
                <a:close/>
              </a:path>
              <a:path w="43799" h="34777" fill="none" extrusionOk="0">
                <a:moveTo>
                  <a:pt x="4729" y="26036"/>
                </a:moveTo>
                <a:cubicBezTo>
                  <a:pt x="3845" y="26130"/>
                  <a:pt x="2961" y="25852"/>
                  <a:pt x="2196" y="25239"/>
                </a:cubicBezTo>
                <a:moveTo>
                  <a:pt x="7878" y="30011"/>
                </a:moveTo>
                <a:cubicBezTo>
                  <a:pt x="7523" y="30204"/>
                  <a:pt x="6602" y="30332"/>
                  <a:pt x="6222" y="30392"/>
                </a:cubicBezTo>
                <a:moveTo>
                  <a:pt x="16514" y="30811"/>
                </a:moveTo>
                <a:cubicBezTo>
                  <a:pt x="16247" y="30265"/>
                  <a:pt x="15840" y="31038"/>
                  <a:pt x="15663" y="30427"/>
                </a:cubicBezTo>
                <a:moveTo>
                  <a:pt x="28863" y="29863"/>
                </a:moveTo>
                <a:cubicBezTo>
                  <a:pt x="28824" y="30510"/>
                  <a:pt x="28734" y="29793"/>
                  <a:pt x="28596" y="30415"/>
                </a:cubicBezTo>
                <a:moveTo>
                  <a:pt x="34165" y="22813"/>
                </a:moveTo>
                <a:cubicBezTo>
                  <a:pt x="36169" y="24141"/>
                  <a:pt x="37434" y="26917"/>
                  <a:pt x="37416" y="29949"/>
                </a:cubicBezTo>
                <a:moveTo>
                  <a:pt x="41834" y="15213"/>
                </a:moveTo>
                <a:cubicBezTo>
                  <a:pt x="41509" y="16245"/>
                  <a:pt x="41014" y="17161"/>
                  <a:pt x="40386" y="17889"/>
                </a:cubicBezTo>
                <a:moveTo>
                  <a:pt x="38360" y="5285"/>
                </a:moveTo>
                <a:cubicBezTo>
                  <a:pt x="38415" y="5702"/>
                  <a:pt x="38441" y="6125"/>
                  <a:pt x="38436" y="6549"/>
                </a:cubicBezTo>
                <a:moveTo>
                  <a:pt x="29114" y="3811"/>
                </a:moveTo>
                <a:cubicBezTo>
                  <a:pt x="29303" y="3228"/>
                  <a:pt x="29552" y="2685"/>
                  <a:pt x="29856" y="2199"/>
                </a:cubicBezTo>
                <a:moveTo>
                  <a:pt x="22177" y="4579"/>
                </a:moveTo>
                <a:cubicBezTo>
                  <a:pt x="22254" y="4097"/>
                  <a:pt x="22375" y="3630"/>
                  <a:pt x="22536" y="3189"/>
                </a:cubicBezTo>
                <a:moveTo>
                  <a:pt x="14036" y="5051"/>
                </a:moveTo>
                <a:cubicBezTo>
                  <a:pt x="14508" y="5427"/>
                  <a:pt x="14944" y="5880"/>
                  <a:pt x="15336" y="6399"/>
                </a:cubicBezTo>
                <a:moveTo>
                  <a:pt x="4163" y="15648"/>
                </a:moveTo>
                <a:cubicBezTo>
                  <a:pt x="4060" y="15184"/>
                  <a:pt x="3984" y="14710"/>
                  <a:pt x="3936" y="14229"/>
                </a:cubicBezTo>
              </a:path>
            </a:pathLst>
          </a:custGeom>
          <a:gradFill flip="none" rotWithShape="1">
            <a:gsLst>
              <a:gs pos="0">
                <a:schemeClr val="accent6">
                  <a:lumMod val="75000"/>
                  <a:shade val="30000"/>
                  <a:satMod val="115000"/>
                </a:schemeClr>
              </a:gs>
              <a:gs pos="50000">
                <a:schemeClr val="accent6">
                  <a:lumMod val="75000"/>
                  <a:shade val="67500"/>
                  <a:satMod val="115000"/>
                </a:schemeClr>
              </a:gs>
              <a:gs pos="100000">
                <a:schemeClr val="accent6">
                  <a:lumMod val="75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364" y="411477"/>
            <a:ext cx="2441930" cy="33124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3665985" y="4258350"/>
            <a:ext cx="4824536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Группа 10"/>
          <p:cNvGrpSpPr/>
          <p:nvPr/>
        </p:nvGrpSpPr>
        <p:grpSpPr>
          <a:xfrm>
            <a:off x="3742640" y="3956304"/>
            <a:ext cx="288032" cy="288032"/>
            <a:chOff x="3851920" y="3075806"/>
            <a:chExt cx="288032" cy="288032"/>
          </a:xfrm>
        </p:grpSpPr>
        <p:sp>
          <p:nvSpPr>
            <p:cNvPr id="9" name="Овал 8"/>
            <p:cNvSpPr/>
            <p:nvPr/>
          </p:nvSpPr>
          <p:spPr>
            <a:xfrm>
              <a:off x="3851920" y="307580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chemeClr val="dk1">
                    <a:tint val="50000"/>
                    <a:satMod val="300000"/>
                  </a:schemeClr>
                </a:gs>
                <a:gs pos="35000">
                  <a:schemeClr val="dk1">
                    <a:tint val="37000"/>
                    <a:satMod val="300000"/>
                  </a:schemeClr>
                </a:gs>
                <a:gs pos="100000">
                  <a:schemeClr val="dk1">
                    <a:tint val="15000"/>
                    <a:satMod val="350000"/>
                  </a:schemeClr>
                </a:gs>
              </a:gsLst>
              <a:lin ang="10800000" scaled="1"/>
              <a:tileRect/>
            </a:gra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/>
            <p:cNvSpPr/>
            <p:nvPr/>
          </p:nvSpPr>
          <p:spPr>
            <a:xfrm>
              <a:off x="3923928" y="3147814"/>
              <a:ext cx="144016" cy="144016"/>
            </a:xfrm>
            <a:prstGeom prst="ellipse">
              <a:avLst/>
            </a:prstGeom>
            <a:solidFill>
              <a:schemeClr val="bg1"/>
            </a:solidFill>
            <a:ln w="3175"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4524982" y="3956304"/>
            <a:ext cx="288032" cy="288032"/>
            <a:chOff x="3851920" y="3075806"/>
            <a:chExt cx="288032" cy="288032"/>
          </a:xfrm>
        </p:grpSpPr>
        <p:sp>
          <p:nvSpPr>
            <p:cNvPr id="15" name="Овал 14"/>
            <p:cNvSpPr/>
            <p:nvPr/>
          </p:nvSpPr>
          <p:spPr>
            <a:xfrm>
              <a:off x="3851920" y="3075806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chemeClr val="dk1">
                    <a:tint val="50000"/>
                    <a:satMod val="300000"/>
                  </a:schemeClr>
                </a:gs>
                <a:gs pos="35000">
                  <a:schemeClr val="dk1">
                    <a:tint val="37000"/>
                    <a:satMod val="300000"/>
                  </a:schemeClr>
                </a:gs>
                <a:gs pos="100000">
                  <a:schemeClr val="dk1">
                    <a:tint val="15000"/>
                    <a:satMod val="350000"/>
                  </a:schemeClr>
                </a:gs>
              </a:gsLst>
              <a:lin ang="10800000" scaled="1"/>
              <a:tileRect/>
            </a:gra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/>
            <p:cNvSpPr/>
            <p:nvPr/>
          </p:nvSpPr>
          <p:spPr>
            <a:xfrm>
              <a:off x="3923928" y="3147814"/>
              <a:ext cx="144016" cy="144016"/>
            </a:xfrm>
            <a:prstGeom prst="ellipse">
              <a:avLst/>
            </a:prstGeom>
            <a:solidFill>
              <a:schemeClr val="bg1"/>
            </a:solidFill>
            <a:ln w="3175"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2" name="Фигура, имеющая форму буквы L 11"/>
          <p:cNvSpPr/>
          <p:nvPr/>
        </p:nvSpPr>
        <p:spPr>
          <a:xfrm>
            <a:off x="3598624" y="3610278"/>
            <a:ext cx="720080" cy="328502"/>
          </a:xfrm>
          <a:prstGeom prst="corner">
            <a:avLst>
              <a:gd name="adj1" fmla="val 43386"/>
              <a:gd name="adj2" fmla="val 43386"/>
            </a:avLst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Фигура, имеющая форму буквы L 17"/>
          <p:cNvSpPr/>
          <p:nvPr/>
        </p:nvSpPr>
        <p:spPr>
          <a:xfrm flipH="1">
            <a:off x="4246694" y="3610278"/>
            <a:ext cx="645569" cy="328502"/>
          </a:xfrm>
          <a:prstGeom prst="corner">
            <a:avLst>
              <a:gd name="adj1" fmla="val 43386"/>
              <a:gd name="adj2" fmla="val 43386"/>
            </a:avLst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3776411" y="3554039"/>
            <a:ext cx="220490" cy="220490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295482" y="3075806"/>
                <a:ext cx="1226618" cy="3847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  <m:r>
                        <a:rPr lang="ru-RU" b="0" i="1" smtClean="0">
                          <a:latin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ru-RU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</a:rPr>
                            <m:t>𝑐𝑜𝑛𝑠𝑡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5482" y="3075806"/>
                <a:ext cx="1226618" cy="384721"/>
              </a:xfrm>
              <a:prstGeom prst="rect">
                <a:avLst/>
              </a:prstGeom>
              <a:blipFill rotWithShape="1">
                <a:blip r:embed="rId4"/>
                <a:stretch>
                  <a:fillRect t="-1746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Прямая со стрелкой 28"/>
          <p:cNvCxnSpPr/>
          <p:nvPr/>
        </p:nvCxnSpPr>
        <p:spPr>
          <a:xfrm>
            <a:off x="4381226" y="3461824"/>
            <a:ext cx="105513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839018" y="268717"/>
            <a:ext cx="44784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Первый закон Ньютона: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3449961" y="719262"/>
            <a:ext cx="525658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tx2"/>
                </a:solidFill>
              </a:rPr>
              <a:t>существуют </a:t>
            </a:r>
            <a:r>
              <a:rPr lang="ru-RU" sz="2400" dirty="0">
                <a:solidFill>
                  <a:schemeClr val="tx2"/>
                </a:solidFill>
              </a:rPr>
              <a:t>такие системы отсчета, относительно которых поступательно движущееся тело сохраняет скорость неизменной, если на него не действуют другие тела или действие этих тел скомпенсировано</a:t>
            </a:r>
          </a:p>
        </p:txBody>
      </p:sp>
    </p:spTree>
    <p:extLst>
      <p:ext uri="{BB962C8B-B14F-4D97-AF65-F5344CB8AC3E}">
        <p14:creationId xmlns:p14="http://schemas.microsoft.com/office/powerpoint/2010/main" val="388621793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53" dur="6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4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55" dur="6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6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57" dur="6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8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59" dur="6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61" dur="6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4" dur="750" fill="hold"/>
                                        <p:tgtEl>
                                          <p:spTgt spid="29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750"/>
                            </p:stCondLst>
                            <p:childTnLst>
                              <p:par>
                                <p:cTn id="6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 -2.34568E-6 L 0.32084 -2.34568E-6 " pathEditMode="relative" rAng="0" ptsTypes="AA">
                                      <p:cBhvr>
                                        <p:cTn id="73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  <p:bldP spid="4" grpId="1"/>
      <p:bldP spid="5" grpId="0"/>
      <p:bldP spid="27" grpId="0" animBg="1"/>
      <p:bldP spid="12" grpId="0" animBg="1"/>
      <p:bldP spid="12" grpId="1" animBg="1"/>
      <p:bldP spid="18" grpId="0" animBg="1"/>
      <p:bldP spid="18" grpId="1" animBg="1"/>
      <p:bldP spid="25" grpId="0" animBg="1"/>
      <p:bldP spid="25" grpId="1" animBg="1"/>
      <p:bldP spid="25" grpId="2" animBg="1"/>
      <p:bldP spid="30" grpId="0"/>
      <p:bldP spid="30" grpId="1"/>
      <p:bldP spid="19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4998" y="195485"/>
            <a:ext cx="8258633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solidFill>
                  <a:srgbClr val="C00000"/>
                </a:solidFill>
              </a:rPr>
              <a:t>Инертность</a:t>
            </a:r>
            <a:r>
              <a:rPr lang="ru-RU" sz="2800" dirty="0" smtClean="0">
                <a:solidFill>
                  <a:srgbClr val="C00000"/>
                </a:solidFill>
              </a:rPr>
              <a:t> </a:t>
            </a:r>
          </a:p>
          <a:p>
            <a:pPr algn="ctr"/>
            <a:r>
              <a:rPr lang="ru-RU" sz="2800" dirty="0" smtClean="0">
                <a:solidFill>
                  <a:schemeClr val="tx2"/>
                </a:solidFill>
              </a:rPr>
              <a:t>свойство тел, характеризующееся</a:t>
            </a:r>
          </a:p>
          <a:p>
            <a:pPr algn="ctr"/>
            <a:r>
              <a:rPr lang="ru-RU" sz="2800" dirty="0" smtClean="0">
                <a:solidFill>
                  <a:schemeClr val="tx2"/>
                </a:solidFill>
              </a:rPr>
              <a:t>«отзывчивостью» их на воздействие других тел</a:t>
            </a:r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77180" y="2283718"/>
            <a:ext cx="504056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/>
              <a:t>явление сохранения состояния покоя или равномерного прямолинейного движения тел при отсутствии воздействия со стороны других тел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37903" y="1799178"/>
            <a:ext cx="19191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rgbClr val="C00000"/>
                </a:solidFill>
              </a:rPr>
              <a:t>Инерция</a:t>
            </a:r>
            <a:endParaRPr lang="ru-RU" sz="3600" dirty="0">
              <a:solidFill>
                <a:srgbClr val="C0000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6816" y="1600623"/>
            <a:ext cx="2337517" cy="168977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2795178"/>
            <a:ext cx="2337517" cy="168977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2036" y="1595277"/>
            <a:ext cx="2344910" cy="169511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3825" y="2795178"/>
            <a:ext cx="2400508" cy="173530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687880" y="1686762"/>
            <a:ext cx="18042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Более инертный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6671842" y="4300283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Менее инертный</a:t>
            </a:r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1927" y="2980293"/>
            <a:ext cx="1656184" cy="173877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464" y="1780707"/>
            <a:ext cx="1859356" cy="1859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40238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7037E-6 L -0.66667 -0.00216 " pathEditMode="relative" rAng="0" ptsTypes="AA">
                                      <p:cBhvr>
                                        <p:cTn id="19" dur="3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333" y="-123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3.82716E-6 L -0.66945 -0.00463 " pathEditMode="relative" rAng="0" ptsTypes="AA">
                                      <p:cBhvr>
                                        <p:cTn id="21" dur="2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472" y="-2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75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11" grpId="0"/>
      <p:bldP spid="11" grpId="1"/>
      <p:bldP spid="12" grpId="0"/>
      <p:bldP spid="12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9787" y="135910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/>
              <a:t>Первый закон Ньютона — </a:t>
            </a:r>
            <a:r>
              <a:rPr lang="ru-RU" sz="3600" u="sng" dirty="0" smtClean="0">
                <a:solidFill>
                  <a:srgbClr val="C00000"/>
                </a:solidFill>
              </a:rPr>
              <a:t>закон инерции</a:t>
            </a:r>
            <a:r>
              <a:rPr lang="ru-RU" sz="3600" dirty="0" smtClean="0"/>
              <a:t> </a:t>
            </a:r>
            <a:endParaRPr lang="ru-RU" sz="3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386515" y="654479"/>
            <a:ext cx="23709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 smtClean="0">
                <a:solidFill>
                  <a:schemeClr val="tx2"/>
                </a:solidFill>
              </a:rPr>
              <a:t>Постулат!!!</a:t>
            </a:r>
            <a:endParaRPr lang="ru-RU" sz="3600" dirty="0">
              <a:solidFill>
                <a:schemeClr val="tx2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72455" y="1303609"/>
            <a:ext cx="61744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C00000"/>
                </a:solidFill>
              </a:rPr>
              <a:t>Инерциальная система отсчета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19147" y="1713227"/>
            <a:ext cx="545547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система отсчета, относительно которой тело при компенсации внешних воздействий движется прямолинейно и равномерно</a:t>
            </a: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16294" y="3603272"/>
            <a:ext cx="49238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Системы </a:t>
            </a:r>
            <a:r>
              <a:rPr lang="ru-RU" sz="2000" dirty="0" smtClean="0"/>
              <a:t>отсчета</a:t>
            </a:r>
            <a:r>
              <a:rPr lang="ru-RU" sz="2000" dirty="0"/>
              <a:t>, которые движутся с ускорением относительно инерциальных называют </a:t>
            </a:r>
            <a:r>
              <a:rPr lang="ru-RU" sz="2000" dirty="0" smtClean="0">
                <a:solidFill>
                  <a:schemeClr val="tx2"/>
                </a:solidFill>
              </a:rPr>
              <a:t>неинерциальными.</a:t>
            </a:r>
            <a:endParaRPr lang="ru-RU" sz="2000" dirty="0">
              <a:solidFill>
                <a:schemeClr val="tx2"/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-19720" y="4152180"/>
            <a:ext cx="9144000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Овал 7"/>
          <p:cNvSpPr/>
          <p:nvPr/>
        </p:nvSpPr>
        <p:spPr>
          <a:xfrm>
            <a:off x="-776312" y="3614032"/>
            <a:ext cx="500066" cy="497072"/>
          </a:xfrm>
          <a:prstGeom prst="ellipse">
            <a:avLst/>
          </a:prstGeom>
          <a:gradFill flip="none" rotWithShape="1">
            <a:gsLst>
              <a:gs pos="0">
                <a:schemeClr val="accent5">
                  <a:shade val="51000"/>
                  <a:satMod val="130000"/>
                </a:schemeClr>
              </a:gs>
              <a:gs pos="80000">
                <a:schemeClr val="accent5">
                  <a:shade val="93000"/>
                  <a:satMod val="130000"/>
                </a:schemeClr>
              </a:gs>
              <a:gs pos="100000">
                <a:schemeClr val="accent5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2" name="Группа 31"/>
          <p:cNvGrpSpPr/>
          <p:nvPr/>
        </p:nvGrpSpPr>
        <p:grpSpPr>
          <a:xfrm>
            <a:off x="6252929" y="2007248"/>
            <a:ext cx="2623268" cy="2207645"/>
            <a:chOff x="6252929" y="2007248"/>
            <a:chExt cx="2623268" cy="2207645"/>
          </a:xfrm>
        </p:grpSpPr>
        <p:cxnSp>
          <p:nvCxnSpPr>
            <p:cNvPr id="11" name="Прямая со стрелкой 10"/>
            <p:cNvCxnSpPr/>
            <p:nvPr/>
          </p:nvCxnSpPr>
          <p:spPr>
            <a:xfrm flipV="1">
              <a:off x="7289402" y="2097625"/>
              <a:ext cx="0" cy="1296144"/>
            </a:xfrm>
            <a:prstGeom prst="straightConnector1">
              <a:avLst/>
            </a:prstGeom>
            <a:ln>
              <a:solidFill>
                <a:srgbClr val="7030A0"/>
              </a:solidFill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Прямая со стрелкой 11"/>
            <p:cNvCxnSpPr/>
            <p:nvPr/>
          </p:nvCxnSpPr>
          <p:spPr>
            <a:xfrm>
              <a:off x="7289402" y="3393769"/>
              <a:ext cx="1377891" cy="0"/>
            </a:xfrm>
            <a:prstGeom prst="straightConnector1">
              <a:avLst/>
            </a:prstGeom>
            <a:ln>
              <a:solidFill>
                <a:srgbClr val="7030A0"/>
              </a:solidFill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Прямая со стрелкой 14"/>
            <p:cNvCxnSpPr/>
            <p:nvPr/>
          </p:nvCxnSpPr>
          <p:spPr>
            <a:xfrm flipH="1">
              <a:off x="6507054" y="3393769"/>
              <a:ext cx="782348" cy="792088"/>
            </a:xfrm>
            <a:prstGeom prst="straightConnector1">
              <a:avLst/>
            </a:prstGeom>
            <a:ln>
              <a:solidFill>
                <a:srgbClr val="7030A0"/>
              </a:solidFill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7" name="Овал 16"/>
            <p:cNvSpPr/>
            <p:nvPr/>
          </p:nvSpPr>
          <p:spPr>
            <a:xfrm>
              <a:off x="7253398" y="3357765"/>
              <a:ext cx="72008" cy="72008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/>
                <p:cNvSpPr txBox="1"/>
                <p:nvPr/>
              </p:nvSpPr>
              <p:spPr>
                <a:xfrm>
                  <a:off x="6252929" y="3876339"/>
                  <a:ext cx="402482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𝑥</m:t>
                      </m:r>
                    </m:oMath>
                  </a14:m>
                  <a:r>
                    <a:rPr lang="ru-RU" sz="1600" i="1" dirty="0" smtClean="0"/>
                    <a:t>*</a:t>
                  </a:r>
                  <a:endParaRPr lang="ru-RU" sz="1600" i="1" dirty="0"/>
                </a:p>
              </p:txBody>
            </p:sp>
          </mc:Choice>
          <mc:Fallback xmlns="">
            <p:sp>
              <p:nvSpPr>
                <p:cNvPr id="19" name="Text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52929" y="3876339"/>
                  <a:ext cx="402482" cy="338554"/>
                </a:xfrm>
                <a:prstGeom prst="rect">
                  <a:avLst/>
                </a:prstGeom>
                <a:blipFill rotWithShape="1">
                  <a:blip r:embed="rId2"/>
                  <a:stretch>
                    <a:fillRect t="-5455" r="-6061" b="-23636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/>
                <p:cNvSpPr txBox="1"/>
                <p:nvPr/>
              </p:nvSpPr>
              <p:spPr>
                <a:xfrm>
                  <a:off x="8469996" y="3348070"/>
                  <a:ext cx="406201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𝑦</m:t>
                      </m:r>
                    </m:oMath>
                  </a14:m>
                  <a:r>
                    <a:rPr lang="en-US" sz="1600" i="1" dirty="0" smtClean="0"/>
                    <a:t>*</a:t>
                  </a:r>
                  <a:endParaRPr lang="ru-RU" sz="1600" i="1" dirty="0"/>
                </a:p>
              </p:txBody>
            </p:sp>
          </mc:Choice>
          <mc:Fallback xmlns="">
            <p:sp>
              <p:nvSpPr>
                <p:cNvPr id="20" name="TextBox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69996" y="3348070"/>
                  <a:ext cx="406201" cy="338554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 t="-5357" r="-5970" b="-21429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7297473" y="2007248"/>
                  <a:ext cx="390171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𝑧</m:t>
                      </m:r>
                    </m:oMath>
                  </a14:m>
                  <a:r>
                    <a:rPr lang="en-US" sz="1600" i="1" dirty="0" smtClean="0"/>
                    <a:t>*</a:t>
                  </a:r>
                  <a:endParaRPr lang="ru-RU" sz="1600" i="1" dirty="0"/>
                </a:p>
              </p:txBody>
            </p:sp>
          </mc:Choice>
          <mc:Fallback xmlns=""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97473" y="2007248"/>
                  <a:ext cx="390171" cy="338554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t="-5357" r="-7813" b="-21429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/>
                <p:cNvSpPr txBox="1"/>
                <p:nvPr/>
              </p:nvSpPr>
              <p:spPr>
                <a:xfrm>
                  <a:off x="6931283" y="3164906"/>
                  <a:ext cx="427040" cy="33291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𝑚</m:t>
                      </m:r>
                    </m:oMath>
                  </a14:m>
                  <a:r>
                    <a:rPr lang="ru-RU" sz="1600" i="1" baseline="30000" dirty="0" smtClean="0"/>
                    <a:t>*</a:t>
                  </a:r>
                  <a:endParaRPr lang="ru-RU" sz="1600" i="1" baseline="30000" dirty="0"/>
                </a:p>
              </p:txBody>
            </p:sp>
          </mc:Choice>
          <mc:Fallback xmlns="">
            <p:sp>
              <p:nvSpPr>
                <p:cNvPr id="2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31283" y="3164906"/>
                  <a:ext cx="427040" cy="332912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/>
                <p:cNvSpPr txBox="1"/>
                <p:nvPr/>
              </p:nvSpPr>
              <p:spPr>
                <a:xfrm>
                  <a:off x="7699011" y="2963119"/>
                  <a:ext cx="993990" cy="31976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ru-RU" sz="1400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ru-RU" sz="1400" i="1" smtClean="0">
                                <a:latin typeface="Cambria Math"/>
                                <a:ea typeface="Cambria Math"/>
                              </a:rPr>
                              <m:t>𝜐</m:t>
                            </m:r>
                          </m:e>
                        </m:acc>
                        <m:r>
                          <a:rPr lang="ru-RU" sz="1400" b="0" i="1" smtClean="0">
                            <a:latin typeface="Cambria Math"/>
                          </a:rPr>
                          <m:t>=</m:t>
                        </m:r>
                        <m:acc>
                          <m:accPr>
                            <m:chr m:val="⃗"/>
                            <m:ctrlPr>
                              <a:rPr lang="ru-RU" sz="1400" b="0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1400" b="0" i="1" smtClean="0">
                                <a:latin typeface="Cambria Math"/>
                              </a:rPr>
                              <m:t>𝑐𝑜𝑛𝑠𝑡</m:t>
                            </m:r>
                          </m:e>
                        </m:acc>
                      </m:oMath>
                    </m:oMathPara>
                  </a14:m>
                  <a:endParaRPr lang="ru-RU" sz="1400" dirty="0"/>
                </a:p>
              </p:txBody>
            </p:sp>
          </mc:Choice>
          <mc:Fallback xmlns="">
            <p:sp>
              <p:nvSpPr>
                <p:cNvPr id="27" name="TextBox 2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99011" y="2963119"/>
                  <a:ext cx="993990" cy="319768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 t="-5660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8" name="Прямая со стрелкой 27"/>
            <p:cNvCxnSpPr/>
            <p:nvPr/>
          </p:nvCxnSpPr>
          <p:spPr>
            <a:xfrm>
              <a:off x="7731189" y="3213362"/>
              <a:ext cx="877740" cy="0"/>
            </a:xfrm>
            <a:prstGeom prst="straightConnector1">
              <a:avLst/>
            </a:prstGeom>
            <a:ln w="1905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7522668" y="2280009"/>
              <a:ext cx="7232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solidFill>
                    <a:schemeClr val="tx2"/>
                  </a:solidFill>
                </a:rPr>
                <a:t>ИСО*</a:t>
              </a:r>
              <a:endParaRPr lang="ru-RU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33" name="Группа 32"/>
          <p:cNvGrpSpPr/>
          <p:nvPr/>
        </p:nvGrpSpPr>
        <p:grpSpPr>
          <a:xfrm>
            <a:off x="5140114" y="1521561"/>
            <a:ext cx="2718958" cy="2406840"/>
            <a:chOff x="5140114" y="1521561"/>
            <a:chExt cx="2718958" cy="2406840"/>
          </a:xfrm>
        </p:grpSpPr>
        <p:cxnSp>
          <p:nvCxnSpPr>
            <p:cNvPr id="13" name="Прямая со стрелкой 12"/>
            <p:cNvCxnSpPr/>
            <p:nvPr/>
          </p:nvCxnSpPr>
          <p:spPr>
            <a:xfrm>
              <a:off x="6219021" y="3033729"/>
              <a:ext cx="1512168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31" name="Группа 30"/>
            <p:cNvGrpSpPr/>
            <p:nvPr/>
          </p:nvGrpSpPr>
          <p:grpSpPr>
            <a:xfrm>
              <a:off x="5140114" y="1521561"/>
              <a:ext cx="2718958" cy="2406840"/>
              <a:chOff x="5140114" y="1521561"/>
              <a:chExt cx="2718958" cy="2406840"/>
            </a:xfrm>
          </p:grpSpPr>
          <p:grpSp>
            <p:nvGrpSpPr>
              <p:cNvPr id="30" name="Группа 29"/>
              <p:cNvGrpSpPr/>
              <p:nvPr/>
            </p:nvGrpSpPr>
            <p:grpSpPr>
              <a:xfrm>
                <a:off x="5140114" y="1521561"/>
                <a:ext cx="2718958" cy="2406840"/>
                <a:chOff x="5140114" y="1521561"/>
                <a:chExt cx="2718958" cy="2406840"/>
              </a:xfrm>
            </p:grpSpPr>
            <p:cxnSp>
              <p:nvCxnSpPr>
                <p:cNvPr id="10" name="Прямая со стрелкой 9"/>
                <p:cNvCxnSpPr/>
                <p:nvPr/>
              </p:nvCxnSpPr>
              <p:spPr>
                <a:xfrm flipV="1">
                  <a:off x="6219021" y="1657875"/>
                  <a:ext cx="0" cy="1375854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Прямая со стрелкой 13"/>
                <p:cNvCxnSpPr/>
                <p:nvPr/>
              </p:nvCxnSpPr>
              <p:spPr>
                <a:xfrm flipH="1">
                  <a:off x="5291177" y="3033729"/>
                  <a:ext cx="927844" cy="894672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8" name="TextBox 17"/>
                    <p:cNvSpPr txBox="1"/>
                    <p:nvPr/>
                  </p:nvSpPr>
                  <p:spPr>
                    <a:xfrm>
                      <a:off x="5140114" y="3537785"/>
                      <a:ext cx="346377" cy="33855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1600" b="0" i="1" smtClean="0">
                                <a:latin typeface="Cambria Math"/>
                              </a:rPr>
                              <m:t>𝑥</m:t>
                            </m:r>
                          </m:oMath>
                        </m:oMathPara>
                      </a14:m>
                      <a:endParaRPr lang="ru-RU" sz="1600" i="1" dirty="0"/>
                    </a:p>
                  </p:txBody>
                </p:sp>
              </mc:Choice>
              <mc:Fallback xmlns="">
                <p:sp>
                  <p:nvSpPr>
                    <p:cNvPr id="18" name="TextBox 17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140114" y="3537785"/>
                      <a:ext cx="346377" cy="338554"/>
                    </a:xfrm>
                    <a:prstGeom prst="rect">
                      <a:avLst/>
                    </a:prstGeom>
                    <a:blipFill rotWithShape="1">
                      <a:blip r:embed="rId7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ru-RU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2" name="TextBox 21"/>
                    <p:cNvSpPr txBox="1"/>
                    <p:nvPr/>
                  </p:nvSpPr>
                  <p:spPr>
                    <a:xfrm>
                      <a:off x="7508976" y="2659171"/>
                      <a:ext cx="350096" cy="33855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1600" b="0" i="1" smtClean="0">
                                <a:latin typeface="Cambria Math"/>
                              </a:rPr>
                              <m:t>𝑦</m:t>
                            </m:r>
                          </m:oMath>
                        </m:oMathPara>
                      </a14:m>
                      <a:endParaRPr lang="ru-RU" sz="1600" i="1" dirty="0"/>
                    </a:p>
                  </p:txBody>
                </p:sp>
              </mc:Choice>
              <mc:Fallback xmlns="">
                <p:sp>
                  <p:nvSpPr>
                    <p:cNvPr id="22" name="TextBox 21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7508976" y="2659171"/>
                      <a:ext cx="350096" cy="338554"/>
                    </a:xfrm>
                    <a:prstGeom prst="rect">
                      <a:avLst/>
                    </a:prstGeom>
                    <a:blipFill rotWithShape="1">
                      <a:blip r:embed="rId8"/>
                      <a:stretch>
                        <a:fillRect b="-1786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ru-RU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3" name="TextBox 22"/>
                    <p:cNvSpPr txBox="1"/>
                    <p:nvPr/>
                  </p:nvSpPr>
                  <p:spPr>
                    <a:xfrm>
                      <a:off x="6180921" y="1521561"/>
                      <a:ext cx="346377" cy="33855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1600" b="0" i="1" smtClean="0">
                                <a:latin typeface="Cambria Math"/>
                              </a:rPr>
                              <m:t>𝑧</m:t>
                            </m:r>
                          </m:oMath>
                        </m:oMathPara>
                      </a14:m>
                      <a:endParaRPr lang="ru-RU" sz="1600" i="1" dirty="0"/>
                    </a:p>
                  </p:txBody>
                </p:sp>
              </mc:Choice>
              <mc:Fallback xmlns="">
                <p:sp>
                  <p:nvSpPr>
                    <p:cNvPr id="23" name="TextBox 22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180921" y="1521561"/>
                      <a:ext cx="346377" cy="338554"/>
                    </a:xfrm>
                    <a:prstGeom prst="rect">
                      <a:avLst/>
                    </a:prstGeom>
                    <a:blipFill rotWithShape="1">
                      <a:blip r:embed="rId9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ru-RU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4" name="TextBox 23"/>
                    <p:cNvSpPr txBox="1"/>
                    <p:nvPr/>
                  </p:nvSpPr>
                  <p:spPr>
                    <a:xfrm>
                      <a:off x="5846728" y="2826352"/>
                      <a:ext cx="406201" cy="33855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1600" b="0" i="1" smtClean="0">
                                <a:latin typeface="Cambria Math"/>
                              </a:rPr>
                              <m:t>𝑚</m:t>
                            </m:r>
                          </m:oMath>
                        </m:oMathPara>
                      </a14:m>
                      <a:endParaRPr lang="ru-RU" sz="1600" i="1" dirty="0"/>
                    </a:p>
                  </p:txBody>
                </p:sp>
              </mc:Choice>
              <mc:Fallback xmlns="">
                <p:sp>
                  <p:nvSpPr>
                    <p:cNvPr id="24" name="TextBox 23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846728" y="2826352"/>
                      <a:ext cx="406201" cy="338554"/>
                    </a:xfrm>
                    <a:prstGeom prst="rect">
                      <a:avLst/>
                    </a:prstGeom>
                    <a:blipFill rotWithShape="1">
                      <a:blip r:embed="rId10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ru-RU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16" name="Овал 15"/>
              <p:cNvSpPr/>
              <p:nvPr/>
            </p:nvSpPr>
            <p:spPr>
              <a:xfrm>
                <a:off x="6180921" y="2997725"/>
                <a:ext cx="72008" cy="72008"/>
              </a:xfrm>
              <a:prstGeom prst="ellipse">
                <a:avLst/>
              </a:prstGeom>
              <a:solidFill>
                <a:schemeClr val="tx2"/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539552" y="3237412"/>
                <a:ext cx="1226618" cy="3847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  <m:r>
                        <a:rPr lang="ru-RU" b="0" i="1" smtClean="0">
                          <a:latin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ru-RU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</a:rPr>
                            <m:t>𝑐𝑜𝑛𝑠𝑡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3237412"/>
                <a:ext cx="1226618" cy="384721"/>
              </a:xfrm>
              <a:prstGeom prst="rect">
                <a:avLst/>
              </a:prstGeom>
              <a:blipFill rotWithShape="1">
                <a:blip r:embed="rId11"/>
                <a:stretch>
                  <a:fillRect t="-1746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/>
          <p:cNvSpPr txBox="1"/>
          <p:nvPr/>
        </p:nvSpPr>
        <p:spPr>
          <a:xfrm>
            <a:off x="6323424" y="1888384"/>
            <a:ext cx="607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ИСО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45025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63" presetClass="path" presetSubtype="0" accel="50000" decel="5000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94444E-6 -3.7037E-6 L 1.15382 0.00031 " pathEditMode="relative" rAng="0" ptsTypes="AA">
                                      <p:cBhvr>
                                        <p:cTn id="40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69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000"/>
                            </p:stCondLst>
                            <p:childTnLst>
                              <p:par>
                                <p:cTn id="4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8" grpId="0" animBg="1"/>
      <p:bldP spid="8" grpId="1" animBg="1"/>
      <p:bldP spid="35" grpId="0"/>
      <p:bldP spid="35" grpId="1"/>
      <p:bldP spid="3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796135" y="1224962"/>
            <a:ext cx="31612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C00000"/>
                </a:solidFill>
              </a:rPr>
              <a:t>Геоцентрическая система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683568" y="1619194"/>
            <a:ext cx="5544616" cy="203267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95" y="2176717"/>
            <a:ext cx="862211" cy="825659"/>
          </a:xfrm>
          <a:prstGeom prst="rect">
            <a:avLst/>
          </a:prstGeom>
        </p:spPr>
      </p:pic>
      <p:sp>
        <p:nvSpPr>
          <p:cNvPr id="15" name="Овал 14"/>
          <p:cNvSpPr/>
          <p:nvPr/>
        </p:nvSpPr>
        <p:spPr>
          <a:xfrm rot="4295216">
            <a:off x="648732" y="1570425"/>
            <a:ext cx="4651288" cy="205327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2122" y="287594"/>
            <a:ext cx="659196" cy="490155"/>
          </a:xfrm>
          <a:prstGeom prst="rect">
            <a:avLst/>
          </a:prstGeom>
        </p:spPr>
      </p:pic>
      <p:sp>
        <p:nvSpPr>
          <p:cNvPr id="17" name="Овал 16"/>
          <p:cNvSpPr/>
          <p:nvPr/>
        </p:nvSpPr>
        <p:spPr>
          <a:xfrm rot="19347598">
            <a:off x="-200898" y="1381233"/>
            <a:ext cx="6612243" cy="241662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2202" y="1251498"/>
            <a:ext cx="735392" cy="735392"/>
          </a:xfrm>
          <a:prstGeom prst="rect">
            <a:avLst/>
          </a:prstGeom>
        </p:spPr>
      </p:pic>
      <p:sp>
        <p:nvSpPr>
          <p:cNvPr id="20" name="Овал 19"/>
          <p:cNvSpPr/>
          <p:nvPr/>
        </p:nvSpPr>
        <p:spPr>
          <a:xfrm>
            <a:off x="2051720" y="1701003"/>
            <a:ext cx="1728192" cy="187885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Picture 2" descr="http://brightmoon.narod.ru/3/Moon/big6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9888" l="179" r="99732">
                        <a14:foregroundMark x1="82931" y1="33371" x2="82931" y2="33371"/>
                        <a14:foregroundMark x1="86059" y1="50781" x2="85791" y2="44085"/>
                        <a14:foregroundMark x1="85433" y1="40848" x2="84540" y2="36719"/>
                        <a14:foregroundMark x1="84361" y1="36161" x2="83110" y2="31920"/>
                        <a14:foregroundMark x1="83021" y1="30804" x2="80965" y2="26004"/>
                        <a14:foregroundMark x1="81591" y1="27902" x2="78284" y2="20982"/>
                        <a14:foregroundMark x1="79625" y1="23661" x2="75871" y2="17522"/>
                        <a14:foregroundMark x1="75335" y1="17411" x2="71224" y2="12388"/>
                        <a14:foregroundMark x1="75693" y1="17299" x2="74084" y2="15402"/>
                        <a14:foregroundMark x1="70956" y1="12612" x2="65058" y2="7701"/>
                        <a14:foregroundMark x1="69526" y1="11161" x2="67918" y2="98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6412" y="1569014"/>
            <a:ext cx="485959" cy="389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97" t="13900" r="25000" b="10948"/>
          <a:stretch/>
        </p:blipFill>
        <p:spPr>
          <a:xfrm>
            <a:off x="2519978" y="2221299"/>
            <a:ext cx="838826" cy="838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97707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09 -0.01049 C 0.05035 -0.01049 0.09323 0.07037 0.09323 0.17099 C 0.09323 0.27192 0.05035 0.3534 -0.00209 0.3534 C -0.05452 0.3534 -0.09722 0.27192 -0.09722 0.17099 C -0.09722 0.07037 -0.05452 -0.01049 -0.00209 -0.01049 Z " pathEditMode="relative" rAng="0" ptsTypes="fffff">
                                      <p:cBhvr>
                                        <p:cTn id="37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179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725 -0.03084 C 0.08628 -0.06229 0.16718 0.10515 0.20781 0.34505 C 0.24913 0.58495 0.23437 0.80419 0.17673 0.83534 C 0.11788 0.8671 0.03819 0.69935 -0.00296 0.45883 C -0.0441 0.21955 -0.03039 0.00031 0.02725 -0.03084 Z " pathEditMode="relative" rAng="-1013404" ptsTypes="fffff">
                                      <p:cBhvr>
                                        <p:cTn id="39" dur="3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35" y="43262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1.35802E-6 C 0.15764 -0.21574 0.32135 -0.30864 0.36614 -0.20864 C 0.40955 -0.10525 0.31719 0.15278 0.16024 0.36913 C 0.00243 0.58549 -0.16094 0.67685 -0.20434 0.57469 C -0.24861 0.47253 -0.15747 0.21574 1.94444E-6 1.35802E-6 Z " pathEditMode="relative" rAng="-2257182" ptsTypes="fffff">
                                      <p:cBhvr>
                                        <p:cTn id="41" dur="4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73" y="18364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476 0.01205 C -0.01632 -0.09608 0.11736 -0.18566 0.28333 -0.18412 C 0.44826 -0.18443 0.58159 -0.09577 0.58159 0.01143 C 0.58159 0.1211 0.44826 0.20729 0.28333 0.20729 C 0.11718 0.20729 -0.01632 0.12172 -0.01476 0.01205 Z " pathEditMode="relative" rAng="16200000" ptsTypes="fffff">
                                      <p:cBhvr>
                                        <p:cTn id="43" dur="4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740" y="-1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 animBg="1"/>
      <p:bldP spid="15" grpId="0" animBg="1"/>
      <p:bldP spid="17" grpId="0" animBg="1"/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Овал 11"/>
          <p:cNvSpPr/>
          <p:nvPr/>
        </p:nvSpPr>
        <p:spPr>
          <a:xfrm>
            <a:off x="844339" y="1684467"/>
            <a:ext cx="5518726" cy="203678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47" y="2273487"/>
            <a:ext cx="1280270" cy="102337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043" y="2207200"/>
            <a:ext cx="1132607" cy="1155954"/>
          </a:xfrm>
          <a:prstGeom prst="rect">
            <a:avLst/>
          </a:prstGeom>
        </p:spPr>
      </p:pic>
      <p:sp>
        <p:nvSpPr>
          <p:cNvPr id="15" name="Овал 14"/>
          <p:cNvSpPr/>
          <p:nvPr/>
        </p:nvSpPr>
        <p:spPr>
          <a:xfrm rot="4295216">
            <a:off x="1010530" y="1484135"/>
            <a:ext cx="3948729" cy="193665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6716" y="372569"/>
            <a:ext cx="826477" cy="654972"/>
          </a:xfrm>
          <a:prstGeom prst="rect">
            <a:avLst/>
          </a:prstGeom>
        </p:spPr>
      </p:pic>
      <p:sp>
        <p:nvSpPr>
          <p:cNvPr id="17" name="Овал 16"/>
          <p:cNvSpPr/>
          <p:nvPr/>
        </p:nvSpPr>
        <p:spPr>
          <a:xfrm rot="19347598">
            <a:off x="107504" y="1583732"/>
            <a:ext cx="6236667" cy="205160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8966" y="463510"/>
            <a:ext cx="445645" cy="47309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364358" y="1357546"/>
            <a:ext cx="39343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C00000"/>
                </a:solidFill>
              </a:rPr>
              <a:t>Гелиоцентрическая</a:t>
            </a:r>
          </a:p>
          <a:p>
            <a:pPr algn="ctr"/>
            <a:r>
              <a:rPr lang="ru-RU" sz="2800" dirty="0" smtClean="0">
                <a:solidFill>
                  <a:srgbClr val="C00000"/>
                </a:solidFill>
              </a:rPr>
              <a:t>система</a:t>
            </a:r>
            <a:endParaRPr lang="ru-RU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635001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4 -0.00309 C 0.05886 -0.03395 0.13143 0.09846 0.1665 0.29414 C 0.20226 0.4892 0.18698 0.67222 0.13316 0.70309 C 0.079 0.73426 0.0066 0.60124 -0.02864 0.40617 C -0.06406 0.2108 -0.04965 0.0287 0.00504 -0.00309 Z " pathEditMode="relative" rAng="-1071757" ptsTypes="fffff">
                                      <p:cBhvr>
                                        <p:cTn id="31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06" y="35309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3.20988E-6 C 0.0375 0.08765 -0.05278 0.32561 -0.20347 0.53055 C -0.35416 0.73673 -0.50607 0.82994 -0.54392 0.74197 C -0.58194 0.65463 -0.49184 0.41882 -0.34062 0.21296 C -0.19045 0.00771 -0.03802 -0.08797 -1.94444E-6 3.20988E-6 Z " pathEditMode="relative" rAng="3150529" ptsTypes="fffff">
                                      <p:cBhvr>
                                        <p:cTn id="33" dur="2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187" y="3716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0.01698 C 0.00018 -0.12284 0.13629 -0.20926 0.30469 -0.20926 C 0.47309 -0.20926 0.60886 -0.12284 0.60903 -0.01698 C 0.60903 0.0895 0.47309 0.17531 0.30469 0.17531 C 0.13629 0.17531 -3.33333E-6 0.0895 -3.33333E-6 -0.01698 Z " pathEditMode="relative" rAng="16200000" ptsTypes="fffff">
                                      <p:cBhvr>
                                        <p:cTn id="35" dur="3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45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  <p:bldP spid="17" grpId="0" animBg="1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63315" y="195486"/>
            <a:ext cx="4375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Первый</a:t>
            </a:r>
            <a:r>
              <a:rPr lang="en-US" sz="3200" dirty="0" smtClean="0">
                <a:solidFill>
                  <a:srgbClr val="C00000"/>
                </a:solidFill>
              </a:rPr>
              <a:t> </a:t>
            </a:r>
            <a:r>
              <a:rPr lang="ru-RU" sz="3200" dirty="0" smtClean="0">
                <a:solidFill>
                  <a:srgbClr val="C00000"/>
                </a:solidFill>
              </a:rPr>
              <a:t>закон Ньютона: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06863" y="1628147"/>
            <a:ext cx="251246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chemeClr val="tx2"/>
                </a:solidFill>
              </a:rPr>
              <a:t>Инертность</a:t>
            </a:r>
            <a:endParaRPr lang="ru-RU" sz="2400" dirty="0" smtClean="0">
              <a:solidFill>
                <a:schemeClr val="tx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60958" y="1607142"/>
            <a:ext cx="17251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chemeClr val="tx2"/>
                </a:solidFill>
              </a:rPr>
              <a:t>Инерция</a:t>
            </a:r>
            <a:endParaRPr lang="ru-RU" sz="3200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01448" y="3242125"/>
            <a:ext cx="61744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chemeClr val="tx2"/>
                </a:solidFill>
              </a:rPr>
              <a:t>Инерциальная система отсчета</a:t>
            </a:r>
            <a:endParaRPr lang="ru-RU" sz="3200" dirty="0">
              <a:solidFill>
                <a:schemeClr val="tx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66783" y="699542"/>
            <a:ext cx="836894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существуют </a:t>
            </a:r>
            <a:r>
              <a:rPr lang="ru-RU" dirty="0"/>
              <a:t>такие системы отсчета, относительно которых поступательно движущееся тело сохраняет скорость неизменной, если на него не действуют другие тела или действие этих тел скомпенсировано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49110" y="2088711"/>
            <a:ext cx="379694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u="sng" dirty="0"/>
              <a:t>свойство</a:t>
            </a:r>
            <a:r>
              <a:rPr lang="ru-RU" dirty="0"/>
              <a:t> </a:t>
            </a:r>
            <a:r>
              <a:rPr lang="ru-RU" dirty="0" smtClean="0"/>
              <a:t>тел приобретать определенное ускорение при данном воздействии</a:t>
            </a:r>
            <a:endParaRPr lang="ru-RU" sz="16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043636" y="2049773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u="sng" dirty="0"/>
              <a:t>явление</a:t>
            </a:r>
            <a:r>
              <a:rPr lang="ru-RU" dirty="0"/>
              <a:t> сохранения состояния покоя или равномерного прямолинейного движения тел при отсутствии воздействия со стороны других тел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45018" y="3725823"/>
            <a:ext cx="70567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система отсчета, относительно которой тело при компенсации внешних воздействий движется прямолинейно и равномерно</a:t>
            </a:r>
            <a:endParaRPr lang="ru-RU" dirty="0"/>
          </a:p>
        </p:txBody>
      </p:sp>
      <p:grpSp>
        <p:nvGrpSpPr>
          <p:cNvPr id="36" name="Группа 35"/>
          <p:cNvGrpSpPr/>
          <p:nvPr/>
        </p:nvGrpSpPr>
        <p:grpSpPr>
          <a:xfrm>
            <a:off x="7103191" y="3081531"/>
            <a:ext cx="1748718" cy="1434435"/>
            <a:chOff x="7103191" y="3081531"/>
            <a:chExt cx="1748718" cy="1434435"/>
          </a:xfrm>
        </p:grpSpPr>
        <p:grpSp>
          <p:nvGrpSpPr>
            <p:cNvPr id="22" name="Группа 21"/>
            <p:cNvGrpSpPr/>
            <p:nvPr/>
          </p:nvGrpSpPr>
          <p:grpSpPr>
            <a:xfrm>
              <a:off x="7103191" y="3081531"/>
              <a:ext cx="1748718" cy="1434435"/>
              <a:chOff x="5291177" y="1521561"/>
              <a:chExt cx="2591883" cy="2424266"/>
            </a:xfrm>
          </p:grpSpPr>
          <p:cxnSp>
            <p:nvCxnSpPr>
              <p:cNvPr id="23" name="Прямая со стрелкой 22"/>
              <p:cNvCxnSpPr/>
              <p:nvPr/>
            </p:nvCxnSpPr>
            <p:spPr>
              <a:xfrm>
                <a:off x="6219021" y="3033729"/>
                <a:ext cx="1512168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24" name="Группа 23"/>
              <p:cNvGrpSpPr/>
              <p:nvPr/>
            </p:nvGrpSpPr>
            <p:grpSpPr>
              <a:xfrm>
                <a:off x="5291177" y="1521561"/>
                <a:ext cx="2591883" cy="2424266"/>
                <a:chOff x="5291177" y="1521561"/>
                <a:chExt cx="2591883" cy="2424266"/>
              </a:xfrm>
            </p:grpSpPr>
            <p:grpSp>
              <p:nvGrpSpPr>
                <p:cNvPr id="25" name="Группа 24"/>
                <p:cNvGrpSpPr/>
                <p:nvPr/>
              </p:nvGrpSpPr>
              <p:grpSpPr>
                <a:xfrm>
                  <a:off x="5291177" y="1521561"/>
                  <a:ext cx="2591883" cy="2424266"/>
                  <a:chOff x="5291177" y="1521561"/>
                  <a:chExt cx="2591883" cy="2424266"/>
                </a:xfrm>
              </p:grpSpPr>
              <p:cxnSp>
                <p:nvCxnSpPr>
                  <p:cNvPr id="27" name="Прямая со стрелкой 26"/>
                  <p:cNvCxnSpPr/>
                  <p:nvPr/>
                </p:nvCxnSpPr>
                <p:spPr>
                  <a:xfrm flipV="1">
                    <a:off x="6219021" y="1657875"/>
                    <a:ext cx="0" cy="1375854"/>
                  </a:xfrm>
                  <a:prstGeom prst="straightConnector1">
                    <a:avLst/>
                  </a:prstGeom>
                  <a:ln>
                    <a:tailEnd type="arrow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8" name="Прямая со стрелкой 27"/>
                  <p:cNvCxnSpPr/>
                  <p:nvPr/>
                </p:nvCxnSpPr>
                <p:spPr>
                  <a:xfrm flipH="1">
                    <a:off x="5291177" y="3033729"/>
                    <a:ext cx="927844" cy="894672"/>
                  </a:xfrm>
                  <a:prstGeom prst="straightConnector1">
                    <a:avLst/>
                  </a:prstGeom>
                  <a:ln>
                    <a:tailEnd type="arrow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29" name="TextBox 28"/>
                      <p:cNvSpPr txBox="1"/>
                      <p:nvPr/>
                    </p:nvSpPr>
                    <p:spPr>
                      <a:xfrm>
                        <a:off x="5378809" y="3607273"/>
                        <a:ext cx="346378" cy="33855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sz="1600" b="0" i="1" smtClean="0">
                                  <a:latin typeface="Cambria Math"/>
                                </a:rPr>
                                <m:t>𝑥</m:t>
                              </m:r>
                            </m:oMath>
                          </m:oMathPara>
                        </a14:m>
                        <a:endParaRPr lang="ru-RU" sz="1600" i="1" dirty="0"/>
                      </a:p>
                    </p:txBody>
                  </p:sp>
                </mc:Choice>
                <mc:Fallback xmlns="">
                  <p:sp>
                    <p:nvSpPr>
                      <p:cNvPr id="29" name="TextBox 28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5378809" y="3607273"/>
                        <a:ext cx="346378" cy="338554"/>
                      </a:xfrm>
                      <a:prstGeom prst="rect">
                        <a:avLst/>
                      </a:prstGeom>
                      <a:blipFill rotWithShape="1">
                        <a:blip r:embed="rId2"/>
                        <a:stretch>
                          <a:fillRect r="-7895" b="-42424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ru-RU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30" name="TextBox 29"/>
                      <p:cNvSpPr txBox="1"/>
                      <p:nvPr/>
                    </p:nvSpPr>
                    <p:spPr>
                      <a:xfrm>
                        <a:off x="7532964" y="2987334"/>
                        <a:ext cx="350096" cy="33855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sz="1600" b="0" i="1" smtClean="0">
                                  <a:latin typeface="Cambria Math"/>
                                </a:rPr>
                                <m:t>𝑦</m:t>
                              </m:r>
                            </m:oMath>
                          </m:oMathPara>
                        </a14:m>
                        <a:endParaRPr lang="ru-RU" sz="1600" i="1" dirty="0"/>
                      </a:p>
                    </p:txBody>
                  </p:sp>
                </mc:Choice>
                <mc:Fallback xmlns="">
                  <p:sp>
                    <p:nvSpPr>
                      <p:cNvPr id="30" name="TextBox 29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7532964" y="2987334"/>
                        <a:ext cx="350096" cy="338554"/>
                      </a:xfrm>
                      <a:prstGeom prst="rect">
                        <a:avLst/>
                      </a:prstGeom>
                      <a:blipFill rotWithShape="1">
                        <a:blip r:embed="rId3"/>
                        <a:stretch>
                          <a:fillRect r="-17949" b="-72727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ru-RU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31" name="TextBox 30"/>
                      <p:cNvSpPr txBox="1"/>
                      <p:nvPr/>
                    </p:nvSpPr>
                    <p:spPr>
                      <a:xfrm>
                        <a:off x="6180921" y="1521561"/>
                        <a:ext cx="346377" cy="33855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sz="1600" b="0" i="1" smtClean="0">
                                  <a:latin typeface="Cambria Math"/>
                                </a:rPr>
                                <m:t>𝑧</m:t>
                              </m:r>
                            </m:oMath>
                          </m:oMathPara>
                        </a14:m>
                        <a:endParaRPr lang="ru-RU" sz="1600" i="1" dirty="0"/>
                      </a:p>
                    </p:txBody>
                  </p:sp>
                </mc:Choice>
                <mc:Fallback xmlns="">
                  <p:sp>
                    <p:nvSpPr>
                      <p:cNvPr id="23" name="TextBox 22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6180921" y="1521561"/>
                        <a:ext cx="346377" cy="338554"/>
                      </a:xfrm>
                      <a:prstGeom prst="rect">
                        <a:avLst/>
                      </a:prstGeom>
                      <a:blipFill rotWithShape="1">
                        <a:blip r:embed="rId9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ru-RU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32" name="TextBox 31"/>
                      <p:cNvSpPr txBox="1"/>
                      <p:nvPr/>
                    </p:nvSpPr>
                    <p:spPr>
                      <a:xfrm>
                        <a:off x="5733765" y="2659170"/>
                        <a:ext cx="406201" cy="33855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sz="1600" b="0" i="1" smtClean="0">
                                  <a:latin typeface="Cambria Math"/>
                                </a:rPr>
                                <m:t>𝑚</m:t>
                              </m:r>
                            </m:oMath>
                          </m:oMathPara>
                        </a14:m>
                        <a:endParaRPr lang="ru-RU" sz="1600" i="1" dirty="0"/>
                      </a:p>
                    </p:txBody>
                  </p:sp>
                </mc:Choice>
                <mc:Fallback xmlns="">
                  <p:sp>
                    <p:nvSpPr>
                      <p:cNvPr id="32" name="TextBox 31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5733765" y="2659170"/>
                        <a:ext cx="406201" cy="338554"/>
                      </a:xfrm>
                      <a:prstGeom prst="rect">
                        <a:avLst/>
                      </a:prstGeom>
                      <a:blipFill rotWithShape="1">
                        <a:blip r:embed="rId10"/>
                        <a:stretch>
                          <a:fillRect r="-15556" b="-42424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ru-RU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p:sp>
              <p:nvSpPr>
                <p:cNvPr id="26" name="Овал 25"/>
                <p:cNvSpPr/>
                <p:nvPr/>
              </p:nvSpPr>
              <p:spPr>
                <a:xfrm>
                  <a:off x="6180921" y="2997725"/>
                  <a:ext cx="72008" cy="72008"/>
                </a:xfrm>
                <a:prstGeom prst="ellipse">
                  <a:avLst/>
                </a:prstGeom>
                <a:ln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/>
                <p:cNvSpPr txBox="1"/>
                <p:nvPr/>
              </p:nvSpPr>
              <p:spPr>
                <a:xfrm>
                  <a:off x="7642311" y="3682716"/>
                  <a:ext cx="1121857" cy="3197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ru-RU" sz="1400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ru-RU" sz="1400" i="1" smtClean="0">
                                <a:latin typeface="Cambria Math"/>
                                <a:ea typeface="Cambria Math"/>
                              </a:rPr>
                              <m:t>𝜐</m:t>
                            </m:r>
                          </m:e>
                        </m:acc>
                        <m:r>
                          <a:rPr lang="ru-RU" sz="1400" b="0" i="1" smtClean="0">
                            <a:latin typeface="Cambria Math"/>
                          </a:rPr>
                          <m:t>=</m:t>
                        </m:r>
                        <m:acc>
                          <m:accPr>
                            <m:chr m:val="⃗"/>
                            <m:ctrlPr>
                              <a:rPr lang="ru-RU" sz="1400" b="0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1400" b="0" i="1" smtClean="0">
                                <a:latin typeface="Cambria Math"/>
                              </a:rPr>
                              <m:t>𝑐𝑜𝑛𝑠𝑡</m:t>
                            </m:r>
                          </m:e>
                        </m:acc>
                      </m:oMath>
                    </m:oMathPara>
                  </a14:m>
                  <a:endParaRPr lang="ru-RU" sz="1400" dirty="0"/>
                </a:p>
              </p:txBody>
            </p:sp>
          </mc:Choice>
          <mc:Fallback xmlns="">
            <p:sp>
              <p:nvSpPr>
                <p:cNvPr id="35" name="TextBox 3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42311" y="3682716"/>
                  <a:ext cx="1121857" cy="319768"/>
                </a:xfrm>
                <a:prstGeom prst="rect">
                  <a:avLst/>
                </a:prstGeom>
                <a:blipFill rotWithShape="1">
                  <a:blip r:embed="rId11"/>
                  <a:stretch>
                    <a:fillRect t="-5660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04815731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2" grpId="0"/>
      <p:bldP spid="7" grpId="0"/>
      <p:bldP spid="8" grpId="0"/>
      <p:bldP spid="9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658</TotalTime>
  <Words>504</Words>
  <Application>Microsoft Office PowerPoint</Application>
  <PresentationFormat>Экран (16:9)</PresentationFormat>
  <Paragraphs>80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63</cp:revision>
  <dcterms:created xsi:type="dcterms:W3CDTF">2013-09-16T07:52:46Z</dcterms:created>
  <dcterms:modified xsi:type="dcterms:W3CDTF">2013-10-04T06:45:05Z</dcterms:modified>
</cp:coreProperties>
</file>